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387" r:id="rId4"/>
    <p:sldId id="339" r:id="rId5"/>
    <p:sldId id="258" r:id="rId6"/>
    <p:sldId id="473" r:id="rId7"/>
    <p:sldId id="474" r:id="rId8"/>
    <p:sldId id="475" r:id="rId9"/>
    <p:sldId id="476" r:id="rId10"/>
    <p:sldId id="518" r:id="rId11"/>
    <p:sldId id="519" r:id="rId12"/>
    <p:sldId id="477" r:id="rId13"/>
    <p:sldId id="478" r:id="rId14"/>
    <p:sldId id="479" r:id="rId15"/>
    <p:sldId id="413" r:id="rId16"/>
    <p:sldId id="482" r:id="rId17"/>
    <p:sldId id="471" r:id="rId18"/>
    <p:sldId id="480" r:id="rId19"/>
    <p:sldId id="481" r:id="rId20"/>
    <p:sldId id="483" r:id="rId21"/>
    <p:sldId id="484" r:id="rId22"/>
    <p:sldId id="520" r:id="rId23"/>
    <p:sldId id="521" r:id="rId24"/>
    <p:sldId id="523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514" r:id="rId34"/>
    <p:sldId id="323" r:id="rId35"/>
    <p:sldId id="517" r:id="rId36"/>
    <p:sldId id="515" r:id="rId37"/>
    <p:sldId id="516" r:id="rId38"/>
    <p:sldId id="522" r:id="rId39"/>
    <p:sldId id="44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304"/>
    <a:srgbClr val="B30002"/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8"/>
    <p:restoredTop sz="96405"/>
  </p:normalViewPr>
  <p:slideViewPr>
    <p:cSldViewPr snapToGrid="0" snapToObjects="1">
      <p:cViewPr varScale="1">
        <p:scale>
          <a:sx n="154" d="100"/>
          <a:sy n="154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4.png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1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11.png"/><Relationship Id="rId14" Type="http://schemas.openxmlformats.org/officeDocument/2006/relationships/image" Target="../media/image110.png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6.png"/><Relationship Id="rId6" Type="http://schemas.openxmlformats.org/officeDocument/2006/relationships/image" Target="../media/image9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image" Target="../media/image79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5.png"/><Relationship Id="rId1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38.png"/><Relationship Id="rId12" Type="http://schemas.openxmlformats.org/officeDocument/2006/relationships/image" Target="../media/image137.png"/><Relationship Id="rId11" Type="http://schemas.openxmlformats.org/officeDocument/2006/relationships/image" Target="../media/image136.png"/><Relationship Id="rId10" Type="http://schemas.openxmlformats.org/officeDocument/2006/relationships/image" Target="../media/image135.png"/><Relationship Id="rId1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image" Target="../media/image159.png"/><Relationship Id="rId7" Type="http://schemas.openxmlformats.org/officeDocument/2006/relationships/image" Target="../media/image158.png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2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png"/><Relationship Id="rId8" Type="http://schemas.openxmlformats.org/officeDocument/2006/relationships/image" Target="../media/image159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4.png"/><Relationship Id="rId1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1.png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5.png"/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4.png"/><Relationship Id="rId6" Type="http://schemas.openxmlformats.org/officeDocument/2006/relationships/image" Target="../media/image148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3" Type="http://schemas.openxmlformats.org/officeDocument/2006/relationships/image" Target="../media/image191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Linear Finite Element Method</a:t>
            </a:r>
            <a:endParaRPr kumimoji="1" lang="en-US" altLang="zh-CN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副标题 2"/>
          <p:cNvSpPr txBox="1"/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  <a:endParaRPr kumimoji="1" lang="en-US" altLang="zh-CN" sz="4000" dirty="0"/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Dec 2021</a:t>
            </a:r>
            <a:endParaRPr kumimoji="1" lang="en-US" altLang="zh-CN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8" name="Title 1"/>
          <p:cNvSpPr txBox="1"/>
          <p:nvPr/>
        </p:nvSpPr>
        <p:spPr>
          <a:xfrm>
            <a:off x="822800" y="168034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get:</a:t>
            </a:r>
            <a:endParaRPr lang="en-US" sz="2400" dirty="0"/>
          </a:p>
        </p:txBody>
      </p:sp>
      <p:sp>
        <p:nvSpPr>
          <p:cNvPr id="34" name="Title 1"/>
          <p:cNvSpPr txBox="1"/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Forces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ele attr="{BE4A0559-EC1C-5A44-80CD-B5E24FE8A441}"/>
                  </a:ext>
                </a:extLst>
              </p:cNvPr>
              <p:cNvSpPr/>
              <p:nvPr/>
            </p:nvSpPr>
            <p:spPr>
              <a:xfrm>
                <a:off x="1864956" y="2680414"/>
                <a:ext cx="4377737" cy="479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𝐅𝐒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956" y="2680414"/>
                <a:ext cx="4377737" cy="479298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ele attr="{8CB9C595-9530-8A4C-8209-B40AB96FF410}"/>
                  </a:ext>
                </a:extLst>
              </p:cNvPr>
              <p:cNvSpPr/>
              <p:nvPr/>
            </p:nvSpPr>
            <p:spPr>
              <a:xfrm>
                <a:off x="2953550" y="3429000"/>
                <a:ext cx="7757701" cy="1674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550" y="3429000"/>
                <a:ext cx="7757701" cy="16747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1" name="Title 1"/>
          <p:cNvSpPr txBox="1"/>
          <p:nvPr/>
        </p:nvSpPr>
        <p:spPr>
          <a:xfrm>
            <a:off x="3171595" y="3440883"/>
            <a:ext cx="2382368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deformation gradient</a:t>
            </a:r>
            <a:endParaRPr lang="en-US" sz="18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110779" y="3147456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30441" y="314241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/>
          <p:nvPr/>
        </p:nvSpPr>
        <p:spPr>
          <a:xfrm>
            <a:off x="3604905" y="1972152"/>
            <a:ext cx="322749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Second </a:t>
            </a:r>
            <a:r>
              <a:rPr lang="en-US" sz="1800" dirty="0" err="1"/>
              <a:t>Piola</a:t>
            </a:r>
            <a:r>
              <a:rPr lang="en-US" sz="1800" dirty="0"/>
              <a:t>-Kirchhoff Stress</a:t>
            </a:r>
            <a:endParaRPr lang="en-US" sz="18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95572" y="272402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13832" y="2365622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Implementations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ele attr="{68C42F93-A12B-F849-A250-964F8061E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More details?</a:t>
                </a:r>
              </a:p>
              <a:p>
                <a:pPr lvl="1"/>
                <a:r>
                  <a:rPr lang="en-US" sz="2000" dirty="0" err="1">
                    <a:latin typeface="+mj-lt"/>
                  </a:rPr>
                  <a:t>Volino</a:t>
                </a:r>
                <a:r>
                  <a:rPr lang="en-US" sz="2000" dirty="0">
                    <a:latin typeface="+mj-lt"/>
                  </a:rPr>
                  <a:t> et al. 2009. </a:t>
                </a:r>
                <a:r>
                  <a:rPr lang="en-US" sz="2000" i="1" dirty="0">
                    <a:latin typeface="+mj-lt"/>
                  </a:rPr>
                  <a:t>A simple approach to nonlinear tensile stiffness for accurate cloth simulation</a:t>
                </a:r>
                <a:r>
                  <a:rPr lang="en-US" sz="2000" dirty="0">
                    <a:latin typeface="+mj-lt"/>
                  </a:rPr>
                  <a:t>. TOG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Only talks about cloth (2D reference -&gt; 3D deformation)</a:t>
                </a:r>
                <a:br>
                  <a:rPr lang="en-US" dirty="0"/>
                </a:br>
                <a:endParaRPr lang="en-US" sz="2000" dirty="0"/>
              </a:p>
              <a:p>
                <a:r>
                  <a:rPr lang="en-US" sz="2400" dirty="0">
                    <a:latin typeface="+mj-lt"/>
                  </a:rPr>
                  <a:t>What about tetrahedron (3D reference -&gt; 3D deformation)?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Same idea, but everything is now in 3D.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Deformation gradient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Green strain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Messy code…</a:t>
                </a:r>
                <a:br>
                  <a:rPr lang="en-US" sz="2000" dirty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  <a:p>
                <a:pPr lvl="1"/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  <a:blipFill rotWithShape="1">
                <a:blip r:embed="rId1"/>
                <a:stretch>
                  <a:fillRect l="-828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Traction and Stress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702649" y="110648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First, let’s consider traction </a:t>
            </a:r>
            <a:r>
              <a:rPr lang="en-US" sz="2400" b="1" dirty="0"/>
              <a:t>t</a:t>
            </a:r>
            <a:r>
              <a:rPr lang="en-US" sz="2400" dirty="0"/>
              <a:t>: the internal force per unit length (area).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641051" y="3969060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Interface </a:t>
            </a:r>
            <a:r>
              <a:rPr lang="en-US" i="1" dirty="0">
                <a:latin typeface="+mj-lt"/>
              </a:rPr>
              <a:t>L</a:t>
            </a:r>
            <a:endParaRPr lang="en-US" i="1" dirty="0">
              <a:latin typeface="+mj-lt"/>
            </a:endParaRPr>
          </a:p>
        </p:txBody>
      </p:sp>
      <p:sp>
        <p:nvSpPr>
          <p:cNvPr id="3" name="Arc 2"/>
          <p:cNvSpPr/>
          <p:nvPr/>
        </p:nvSpPr>
        <p:spPr>
          <a:xfrm>
            <a:off x="1894594" y="230735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0800000">
            <a:off x="1894594" y="386183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2229874" y="2906792"/>
            <a:ext cx="1493520" cy="2414000"/>
          </a:xfrm>
          <a:custGeom>
            <a:avLst/>
            <a:gdLst>
              <a:gd name="connsiteX0" fmla="*/ 0 w 1493520"/>
              <a:gd name="connsiteY0" fmla="*/ 1016000 h 1971040"/>
              <a:gd name="connsiteX1" fmla="*/ 751840 w 1493520"/>
              <a:gd name="connsiteY1" fmla="*/ 0 h 1971040"/>
              <a:gd name="connsiteX2" fmla="*/ 1493520 w 1493520"/>
              <a:gd name="connsiteY2" fmla="*/ 1005840 h 1971040"/>
              <a:gd name="connsiteX3" fmla="*/ 701040 w 1493520"/>
              <a:gd name="connsiteY3" fmla="*/ 1971040 h 1971040"/>
              <a:gd name="connsiteX4" fmla="*/ 0 w 1493520"/>
              <a:gd name="connsiteY4" fmla="*/ 1016000 h 197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520" h="1971040">
                <a:moveTo>
                  <a:pt x="0" y="1016000"/>
                </a:moveTo>
                <a:lnTo>
                  <a:pt x="751840" y="0"/>
                </a:lnTo>
                <a:lnTo>
                  <a:pt x="1493520" y="1005840"/>
                </a:lnTo>
                <a:lnTo>
                  <a:pt x="701040" y="197104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219714" y="3875960"/>
            <a:ext cx="1503680" cy="514892"/>
          </a:xfrm>
          <a:custGeom>
            <a:avLst/>
            <a:gdLst>
              <a:gd name="connsiteX0" fmla="*/ 0 w 1503680"/>
              <a:gd name="connsiteY0" fmla="*/ 270352 h 514892"/>
              <a:gd name="connsiteX1" fmla="*/ 284480 w 1503680"/>
              <a:gd name="connsiteY1" fmla="*/ 6192 h 514892"/>
              <a:gd name="connsiteX2" fmla="*/ 812800 w 1503680"/>
              <a:gd name="connsiteY2" fmla="*/ 504032 h 514892"/>
              <a:gd name="connsiteX3" fmla="*/ 1503680 w 1503680"/>
              <a:gd name="connsiteY3" fmla="*/ 300832 h 51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680" h="514892">
                <a:moveTo>
                  <a:pt x="0" y="270352"/>
                </a:moveTo>
                <a:cubicBezTo>
                  <a:pt x="74506" y="118798"/>
                  <a:pt x="149013" y="-32755"/>
                  <a:pt x="284480" y="6192"/>
                </a:cubicBezTo>
                <a:cubicBezTo>
                  <a:pt x="419947" y="45139"/>
                  <a:pt x="609600" y="454925"/>
                  <a:pt x="812800" y="504032"/>
                </a:cubicBezTo>
                <a:cubicBezTo>
                  <a:pt x="1016000" y="553139"/>
                  <a:pt x="1259840" y="426985"/>
                  <a:pt x="1503680" y="300832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69094" y="4153726"/>
            <a:ext cx="325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090974" y="3724672"/>
            <a:ext cx="547171" cy="652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ele attr="{C9461CDB-4340-FA43-867C-563EC7115091}"/>
                  </a:ext>
                </a:extLst>
              </p:cNvPr>
              <p:cNvSpPr/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4730630" y="2200215"/>
            <a:ext cx="2722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interface force: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ele attr="{02A6BDF8-60EB-CE46-B2FB-A5C9D87C78A7}"/>
                  </a:ext>
                </a:extLst>
              </p:cNvPr>
              <p:cNvSpPr/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  <a:blipFill rotWithShape="1">
                <a:blip r:embed="rId2"/>
                <a:stretch>
                  <a:fillRect l="-35345" t="-144615" r="-13793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3080813" y="3683193"/>
            <a:ext cx="10267" cy="705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ele attr="{C3BA0729-2D98-0343-BE3A-359C1B28B198}"/>
                  </a:ext>
                </a:extLst>
              </p:cNvPr>
              <p:cNvSpPr/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ele attr="{AFF5395E-D2A0-494D-ABEB-B713ED9EE12C}"/>
                  </a:ext>
                </a:extLst>
              </p:cNvPr>
              <p:cNvSpPr/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400" dirty="0">
                    <a:latin typeface="+mj-lt"/>
                  </a:rPr>
                  <a:t> (interface normal -&gt; traction):</a:t>
                </a:r>
                <a:endParaRPr lang="en-CN" sz="2400" dirty="0">
                  <a:latin typeface="+mj-lt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774" t="-7895" r="-155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ele attr="{BD8DD8A3-51A5-754E-AE54-7CC543EC15C6}"/>
                  </a:ext>
                </a:extLst>
              </p:cNvPr>
              <p:cNvSpPr/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4730630" y="4404011"/>
            <a:ext cx="55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So,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ele attr="{5AB3EE92-69EA-5C47-B5A7-7FC9B70E617B}"/>
                  </a:ext>
                </a:extLst>
              </p:cNvPr>
              <p:cNvSpPr/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  <a:blipFill rotWithShape="1">
                <a:blip r:embed="rId6"/>
                <a:stretch>
                  <a:fillRect l="-32558" t="-144615" r="-2326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06401" y="2252241"/>
            <a:ext cx="3830320" cy="3810000"/>
          </a:xfrm>
          <a:custGeom>
            <a:avLst/>
            <a:gdLst>
              <a:gd name="connsiteX0" fmla="*/ 3830320 w 3830320"/>
              <a:gd name="connsiteY0" fmla="*/ 1422400 h 3810000"/>
              <a:gd name="connsiteX1" fmla="*/ 2854960 w 3830320"/>
              <a:gd name="connsiteY1" fmla="*/ 0 h 3810000"/>
              <a:gd name="connsiteX2" fmla="*/ 822960 w 3830320"/>
              <a:gd name="connsiteY2" fmla="*/ 406400 h 3810000"/>
              <a:gd name="connsiteX3" fmla="*/ 0 w 3830320"/>
              <a:gd name="connsiteY3" fmla="*/ 2468880 h 3810000"/>
              <a:gd name="connsiteX4" fmla="*/ 711200 w 3830320"/>
              <a:gd name="connsiteY4" fmla="*/ 3810000 h 3810000"/>
              <a:gd name="connsiteX5" fmla="*/ 3108960 w 3830320"/>
              <a:gd name="connsiteY5" fmla="*/ 3413760 h 3810000"/>
              <a:gd name="connsiteX6" fmla="*/ 3830320 w 3830320"/>
              <a:gd name="connsiteY6" fmla="*/ 14224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0320" h="3810000">
                <a:moveTo>
                  <a:pt x="3830320" y="1422400"/>
                </a:moveTo>
                <a:lnTo>
                  <a:pt x="2854960" y="0"/>
                </a:lnTo>
                <a:lnTo>
                  <a:pt x="822960" y="406400"/>
                </a:lnTo>
                <a:lnTo>
                  <a:pt x="0" y="2468880"/>
                </a:lnTo>
                <a:lnTo>
                  <a:pt x="711200" y="3810000"/>
                </a:lnTo>
                <a:lnTo>
                  <a:pt x="3108960" y="3413760"/>
                </a:lnTo>
                <a:lnTo>
                  <a:pt x="3830320" y="1422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FVM considers force calculation in an integration perspective, not a differentiation perspective.</a:t>
            </a:r>
            <a:endParaRPr lang="en-US" sz="2400" dirty="0"/>
          </a:p>
        </p:txBody>
      </p:sp>
      <p:sp>
        <p:nvSpPr>
          <p:cNvPr id="67" name="Triangle 66"/>
          <p:cNvSpPr/>
          <p:nvPr/>
        </p:nvSpPr>
        <p:spPr>
          <a:xfrm rot="20202496">
            <a:off x="1567452" y="252155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ele attr="{89B0AB0B-F270-894D-A9DA-D5C061781EAB}"/>
                  </a:ext>
                </a:extLst>
              </p:cNvPr>
              <p:cNvSpPr txBox="1"/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4145028" y="3567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3151903" y="21560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ele attr="{DF127203-0B0E-1341-9272-37679043FBC6}"/>
                  </a:ext>
                </a:extLst>
              </p:cNvPr>
              <p:cNvSpPr txBox="1"/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ele attr="{3D45EA64-7B08-BE4E-A698-02CFB681BCBB}"/>
                  </a:ext>
                </a:extLst>
              </p:cNvPr>
              <p:cNvSpPr txBox="1"/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7" name="Straight Connector 6"/>
          <p:cNvCxnSpPr>
            <a:stCxn id="67" idx="2"/>
            <a:endCxn id="4" idx="2"/>
          </p:cNvCxnSpPr>
          <p:nvPr/>
        </p:nvCxnSpPr>
        <p:spPr>
          <a:xfrm flipH="1" flipV="1">
            <a:off x="1229361" y="2658641"/>
            <a:ext cx="771432" cy="196543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7" idx="2"/>
            <a:endCxn id="4" idx="4"/>
          </p:cNvCxnSpPr>
          <p:nvPr/>
        </p:nvCxnSpPr>
        <p:spPr>
          <a:xfrm flipH="1">
            <a:off x="1117601" y="4624075"/>
            <a:ext cx="883192" cy="143816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" idx="5"/>
            <a:endCxn id="67" idx="2"/>
          </p:cNvCxnSpPr>
          <p:nvPr/>
        </p:nvCxnSpPr>
        <p:spPr>
          <a:xfrm flipH="1" flipV="1">
            <a:off x="2000793" y="4624075"/>
            <a:ext cx="1514568" cy="10419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7" idx="2"/>
            <a:endCxn id="4" idx="3"/>
          </p:cNvCxnSpPr>
          <p:nvPr/>
        </p:nvCxnSpPr>
        <p:spPr>
          <a:xfrm flipH="1">
            <a:off x="406401" y="4624075"/>
            <a:ext cx="1594392" cy="9704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694957" y="2891581"/>
            <a:ext cx="102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midpoint</a:t>
            </a:r>
            <a:endParaRPr lang="en-US" i="1" dirty="0">
              <a:latin typeface="+mj-lt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357677" y="3220273"/>
            <a:ext cx="235359" cy="127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102721" y="3028851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Interface </a:t>
            </a:r>
            <a:r>
              <a:rPr lang="en-US" i="1" dirty="0">
                <a:latin typeface="+mj-lt"/>
              </a:rPr>
              <a:t>L</a:t>
            </a:r>
            <a:endParaRPr lang="en-US" i="1" dirty="0">
              <a:latin typeface="+mj-lt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H="1">
            <a:off x="3168745" y="3370075"/>
            <a:ext cx="184056" cy="197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2641601" y="3412629"/>
            <a:ext cx="540276" cy="726354"/>
          </a:xfrm>
          <a:custGeom>
            <a:avLst/>
            <a:gdLst>
              <a:gd name="connsiteX0" fmla="*/ 0 w 540276"/>
              <a:gd name="connsiteY0" fmla="*/ 4994 h 726354"/>
              <a:gd name="connsiteX1" fmla="*/ 457200 w 540276"/>
              <a:gd name="connsiteY1" fmla="*/ 106594 h 726354"/>
              <a:gd name="connsiteX2" fmla="*/ 538480 w 540276"/>
              <a:gd name="connsiteY2" fmla="*/ 726354 h 72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76" h="726354">
                <a:moveTo>
                  <a:pt x="0" y="4994"/>
                </a:moveTo>
                <a:cubicBezTo>
                  <a:pt x="183726" y="-4320"/>
                  <a:pt x="367453" y="-13633"/>
                  <a:pt x="457200" y="106594"/>
                </a:cubicBezTo>
                <a:cubicBezTo>
                  <a:pt x="546947" y="226821"/>
                  <a:pt x="542713" y="476587"/>
                  <a:pt x="538480" y="726354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107242" y="3417623"/>
            <a:ext cx="2142728" cy="1993341"/>
          </a:xfrm>
          <a:custGeom>
            <a:avLst/>
            <a:gdLst>
              <a:gd name="connsiteX0" fmla="*/ 2062679 w 2142728"/>
              <a:gd name="connsiteY0" fmla="*/ 711200 h 1993341"/>
              <a:gd name="connsiteX1" fmla="*/ 2113479 w 2142728"/>
              <a:gd name="connsiteY1" fmla="*/ 1310640 h 1993341"/>
              <a:gd name="connsiteX2" fmla="*/ 1666439 w 2142728"/>
              <a:gd name="connsiteY2" fmla="*/ 1757680 h 1993341"/>
              <a:gd name="connsiteX3" fmla="*/ 924759 w 2142728"/>
              <a:gd name="connsiteY3" fmla="*/ 1727200 h 1993341"/>
              <a:gd name="connsiteX4" fmla="*/ 396439 w 2142728"/>
              <a:gd name="connsiteY4" fmla="*/ 1981200 h 1993341"/>
              <a:gd name="connsiteX5" fmla="*/ 40839 w 2142728"/>
              <a:gd name="connsiteY5" fmla="*/ 1280160 h 1993341"/>
              <a:gd name="connsiteX6" fmla="*/ 61159 w 2142728"/>
              <a:gd name="connsiteY6" fmla="*/ 386080 h 1993341"/>
              <a:gd name="connsiteX7" fmla="*/ 518359 w 2142728"/>
              <a:gd name="connsiteY7" fmla="*/ 233680 h 1993341"/>
              <a:gd name="connsiteX8" fmla="*/ 1524199 w 2142728"/>
              <a:gd name="connsiteY8" fmla="*/ 0 h 199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2728" h="1993341">
                <a:moveTo>
                  <a:pt x="2062679" y="711200"/>
                </a:moveTo>
                <a:cubicBezTo>
                  <a:pt x="2121099" y="923713"/>
                  <a:pt x="2179519" y="1136227"/>
                  <a:pt x="2113479" y="1310640"/>
                </a:cubicBezTo>
                <a:cubicBezTo>
                  <a:pt x="2047439" y="1485053"/>
                  <a:pt x="1864559" y="1688253"/>
                  <a:pt x="1666439" y="1757680"/>
                </a:cubicBezTo>
                <a:cubicBezTo>
                  <a:pt x="1468319" y="1827107"/>
                  <a:pt x="1136426" y="1689947"/>
                  <a:pt x="924759" y="1727200"/>
                </a:cubicBezTo>
                <a:cubicBezTo>
                  <a:pt x="713092" y="1764453"/>
                  <a:pt x="543759" y="2055707"/>
                  <a:pt x="396439" y="1981200"/>
                </a:cubicBezTo>
                <a:cubicBezTo>
                  <a:pt x="249119" y="1906693"/>
                  <a:pt x="96719" y="1546013"/>
                  <a:pt x="40839" y="1280160"/>
                </a:cubicBezTo>
                <a:cubicBezTo>
                  <a:pt x="-15041" y="1014307"/>
                  <a:pt x="-18428" y="560493"/>
                  <a:pt x="61159" y="386080"/>
                </a:cubicBezTo>
                <a:cubicBezTo>
                  <a:pt x="140746" y="211667"/>
                  <a:pt x="274519" y="298027"/>
                  <a:pt x="518359" y="233680"/>
                </a:cubicBezTo>
                <a:cubicBezTo>
                  <a:pt x="762199" y="169333"/>
                  <a:pt x="1143199" y="84666"/>
                  <a:pt x="1524199" y="0"/>
                </a:cubicBezTo>
              </a:path>
            </a:pathLst>
          </a:custGeom>
          <a:noFill/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497012" y="5355681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1583224" y="360535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2739970" y="512383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1120083" y="4636750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019047" y="3432479"/>
            <a:ext cx="599560" cy="1189099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038332" y="4146885"/>
            <a:ext cx="1093433" cy="464533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921753" y="452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2608063" y="337102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3132745" y="4090995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 rot="17694170">
            <a:off x="1443917" y="3827774"/>
            <a:ext cx="13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lang="en-US" i="1" baseline="-250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4" name="Rectangle 123"/>
          <p:cNvSpPr/>
          <p:nvPr/>
        </p:nvSpPr>
        <p:spPr>
          <a:xfrm rot="20262759">
            <a:off x="1945245" y="4342356"/>
            <a:ext cx="131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L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10</a:t>
            </a:r>
            <a:endParaRPr lang="en-US" baseline="-250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ele attr="{B41441F6-342D-CF4D-B97A-B6A50775E90C}"/>
                  </a:ext>
                </a:extLst>
              </p:cNvPr>
              <p:cNvSpPr/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  <a:blipFill rotWithShape="1">
                <a:blip r:embed="rId4"/>
                <a:stretch>
                  <a:fillRect l="-23913" t="-146875" r="-2174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31" name="Rectangle 130"/>
          <p:cNvSpPr/>
          <p:nvPr/>
        </p:nvSpPr>
        <p:spPr>
          <a:xfrm>
            <a:off x="4894385" y="1809806"/>
            <a:ext cx="4299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 contributed by an element: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ele attr="{57CE8451-AA55-A145-859E-4B129AE086A9}"/>
                  </a:ext>
                </a:extLst>
              </p:cNvPr>
              <p:cNvSpPr/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CN" sz="2400" dirty="0">
                    <a:latin typeface="+mj-lt"/>
                  </a:rPr>
                  <a:t> is constant within the element,</a:t>
                </a:r>
              </a:p>
            </p:txBody>
          </p:sp>
        </mc:Choice>
        <mc:Fallback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0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ele attr="{C299EBCD-ED7A-7C4A-A993-820996625122}"/>
                  </a:ext>
                </a:extLst>
              </p:cNvPr>
              <p:cNvSpPr/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  <a:blipFill rotWithShape="1">
                <a:blip r:embed="rId6"/>
                <a:stretch>
                  <a:fillRect l="-17697" t="-134783" b="-20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34" name="Rectangle 133"/>
          <p:cNvSpPr/>
          <p:nvPr/>
        </p:nvSpPr>
        <p:spPr>
          <a:xfrm>
            <a:off x="6524001" y="4304291"/>
            <a:ext cx="2473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(Divergence Theorem)</a:t>
            </a:r>
            <a:endParaRPr lang="en-US" sz="2000" dirty="0">
              <a:latin typeface="+mj-lt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894385" y="4837878"/>
            <a:ext cx="2851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We know the force is: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>
                <a:extLst>
                  <a:ext uri="{FF2B5EF4-FFF2-40B4-BE49-F238E27FC236}">
                    <ele attr="{6907025B-F42F-4146-9845-C116E10635F9}"/>
                  </a:ext>
                </a:extLst>
              </p:cNvPr>
              <p:cNvSpPr/>
              <p:nvPr/>
            </p:nvSpPr>
            <p:spPr>
              <a:xfrm>
                <a:off x="4960176" y="5299543"/>
                <a:ext cx="6685997" cy="84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176" y="5299543"/>
                <a:ext cx="6685997" cy="849656"/>
              </a:xfrm>
              <a:prstGeom prst="rect">
                <a:avLst/>
              </a:prstGeom>
              <a:blipFill rotWithShape="1">
                <a:blip r:embed="rId7"/>
                <a:stretch>
                  <a:fillRect l="-2467" t="-138235" b="-20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37" name="Straight Arrow Connector 136"/>
          <p:cNvCxnSpPr/>
          <p:nvPr/>
        </p:nvCxnSpPr>
        <p:spPr>
          <a:xfrm flipH="1" flipV="1">
            <a:off x="1679115" y="4104021"/>
            <a:ext cx="484371" cy="193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2619863" y="4358394"/>
            <a:ext cx="238418" cy="536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ele attr="{13BD326D-D920-1742-B91D-EF7B0A7558A9}"/>
                  </a:ext>
                </a:extLst>
              </p:cNvPr>
              <p:cNvSpPr txBox="1"/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ele attr="{4478CFD1-3189-E249-AC08-17C7D10661A4}"/>
                  </a:ext>
                </a:extLst>
              </p:cNvPr>
              <p:cNvSpPr txBox="1"/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3D, FVM works in the same way.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ele attr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4283235" y="2121699"/>
            <a:ext cx="94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>
                <a:extLst>
                  <a:ext uri="{FF2B5EF4-FFF2-40B4-BE49-F238E27FC236}">
                    <ele attr="{6907025B-F42F-4146-9845-C116E10635F9}"/>
                  </a:ext>
                </a:extLst>
              </p:cNvPr>
              <p:cNvSpPr/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012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012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023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031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45" y="1885315"/>
                <a:ext cx="6615430" cy="2545715"/>
              </a:xfrm>
              <a:prstGeom prst="rect">
                <a:avLst/>
              </a:prstGeom>
              <a:blipFill rotWithShape="1">
                <a:blip r:embed="rId2"/>
                <a:stretch>
                  <a:fillRect l="-2457" t="-143077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ele attr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ele attr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ele attr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ele attr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ele attr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ele attr="{484C1790-74E9-C840-B0B4-E120C5A416FF}"/>
                  </a:ext>
                </a:extLst>
              </p:cNvPr>
              <p:cNvSpPr/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end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box>
                                <m:box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box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955" y="2590800"/>
                <a:ext cx="9178925" cy="3346450"/>
              </a:xfrm>
              <a:prstGeom prst="rect">
                <a:avLst/>
              </a:prstGeom>
              <a:blipFill rotWithShape="1">
                <a:blip r:embed="rId9"/>
                <a:stretch>
                  <a:fillRect l="-10505" t="-197183" b="-285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ele attr="{5CACEF50-ED78-0A4F-95F2-2049A2784AB5}"/>
                  </a:ext>
                </a:extLst>
              </p:cNvPr>
              <p:cNvSpPr/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30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40" y="4320540"/>
                <a:ext cx="5870575" cy="2623185"/>
              </a:xfrm>
              <a:prstGeom prst="rect">
                <a:avLst/>
              </a:prstGeom>
              <a:blipFill rotWithShape="1">
                <a:blip r:embed="rId10"/>
                <a:stretch>
                  <a:fillRect t="-190476" r="-33195" b="-27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ele attr="{6D7D96A5-FC2F-4242-AB4E-7C9A28369027}"/>
                  </a:ext>
                </a:extLst>
              </p:cNvPr>
              <p:cNvSpPr/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5997766"/>
                <a:ext cx="4533164" cy="621902"/>
              </a:xfrm>
              <a:prstGeom prst="rect">
                <a:avLst/>
              </a:prstGeom>
              <a:blipFill rotWithShape="1"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/>
        </p:nvSpPr>
        <p:spPr>
          <a:xfrm>
            <a:off x="6296552" y="5067882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152" name="Title 1"/>
          <p:cNvSpPr txBox="1"/>
          <p:nvPr/>
        </p:nvSpPr>
        <p:spPr>
          <a:xfrm>
            <a:off x="811206" y="5078394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This stress is not that stress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Although the use of stress tensor is the same: mapping from the interface normal to the traction, it can be defined by different configurations.</a:t>
            </a:r>
            <a:endParaRPr lang="en-US" sz="2400" dirty="0"/>
          </a:p>
        </p:txBody>
      </p:sp>
      <p:sp>
        <p:nvSpPr>
          <p:cNvPr id="59" name="Triangle 58"/>
          <p:cNvSpPr/>
          <p:nvPr/>
        </p:nvSpPr>
        <p:spPr>
          <a:xfrm>
            <a:off x="190532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ele attr="{125425C1-1626-EF48-8E83-6C4957EBD680}"/>
                  </a:ext>
                </a:extLst>
              </p:cNvPr>
              <p:cNvSpPr txBox="1"/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3" name="Oval 62"/>
          <p:cNvSpPr/>
          <p:nvPr/>
        </p:nvSpPr>
        <p:spPr>
          <a:xfrm>
            <a:off x="423586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2477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itle 1">
                <a:extLst>
                  <a:ext uri="{FF2B5EF4-FFF2-40B4-BE49-F238E27FC236}">
                    <ele attr="{A112E9D9-D0BB-5C47-B574-1735FA9A8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FEM, we define the energy density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in the reference </a:t>
                </a:r>
                <a:r>
                  <a:rPr lang="en-CN" sz="2000" dirty="0"/>
                  <a:t>state</a:t>
                </a:r>
                <a:r>
                  <a:rPr lang="en-US" sz="2000" dirty="0"/>
                  <a:t>.  Therefore, this stress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CN" sz="2000" dirty="0"/>
                  <a:t> is a mapping from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to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CN" sz="2000" dirty="0"/>
                  <a:t>, both in the reference state.</a:t>
                </a:r>
              </a:p>
            </p:txBody>
          </p:sp>
        </mc:Choice>
        <mc:Fallback>
          <p:sp>
            <p:nvSpPr>
              <p:cNvPr id="6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  <a:blipFill rotWithShape="1">
                <a:blip r:embed="rId2"/>
                <a:stretch>
                  <a:fillRect l="-1344" t="-95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95" name="Triangle 94"/>
          <p:cNvSpPr/>
          <p:nvPr/>
        </p:nvSpPr>
        <p:spPr>
          <a:xfrm rot="20202496">
            <a:off x="7127236" y="237811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ele attr="{D810B7EC-437D-F543-80D0-D1B17A28E3A7}"/>
                  </a:ext>
                </a:extLst>
              </p:cNvPr>
              <p:cNvSpPr txBox="1"/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97" name="Oval 96"/>
          <p:cNvSpPr/>
          <p:nvPr/>
        </p:nvSpPr>
        <p:spPr>
          <a:xfrm>
            <a:off x="9704812" y="3424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711687" y="201261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itle 1">
                <a:extLst>
                  <a:ext uri="{FF2B5EF4-FFF2-40B4-BE49-F238E27FC236}">
                    <ele attr="{777F4015-1FB9-1E40-9850-32893544A3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FVM, we need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000" dirty="0"/>
                  <a:t> to convert the normal into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dirty="0"/>
                  <a:t> for force calculation. Therefore, this stress</a:t>
                </a:r>
                <a:r>
                  <a:rPr lang="en-CN" sz="2000" dirty="0"/>
                  <a:t> assumes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and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CN" sz="2000" dirty="0"/>
                  <a:t> are in the deformed state.</a:t>
                </a:r>
              </a:p>
            </p:txBody>
          </p:sp>
        </mc:Choice>
        <mc:Fallback>
          <p:sp>
            <p:nvSpPr>
              <p:cNvPr id="14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  <a:blipFill rotWithShape="1">
                <a:blip r:embed="rId4"/>
                <a:stretch>
                  <a:fillRect l="-1344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50" name="Straight Arrow Connector 149"/>
          <p:cNvCxnSpPr/>
          <p:nvPr/>
        </p:nvCxnSpPr>
        <p:spPr>
          <a:xfrm flipV="1">
            <a:off x="3493104" y="2654361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ele attr="{5F244444-62DF-934B-B4F6-335D63043B91}"/>
                  </a:ext>
                </a:extLst>
              </p:cNvPr>
              <p:cNvSpPr txBox="1"/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5" name="Rectangle 154"/>
          <p:cNvSpPr/>
          <p:nvPr/>
        </p:nvSpPr>
        <p:spPr>
          <a:xfrm>
            <a:off x="1932421" y="4666605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US" dirty="0">
              <a:latin typeface="+mj-lt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778454" y="4666196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US" dirty="0">
              <a:latin typeface="+mj-lt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7726382" y="2742862"/>
            <a:ext cx="817186" cy="772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ele attr="{9182A161-696E-B842-8F6D-2328C30FF777}"/>
                  </a:ext>
                </a:extLst>
              </p:cNvPr>
              <p:cNvSpPr txBox="1"/>
              <p:nvPr/>
            </p:nvSpPr>
            <p:spPr>
              <a:xfrm>
                <a:off x="7597299" y="249661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9" y="2496613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59" name="Straight Connector 158"/>
          <p:cNvCxnSpPr/>
          <p:nvPr/>
        </p:nvCxnSpPr>
        <p:spPr>
          <a:xfrm flipH="1">
            <a:off x="1842813" y="2654361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1985931" y="4286069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81368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ele attr="{AE7C63BC-1F0A-B445-AB16-20CCE99D3FF5}"/>
                  </a:ext>
                </a:extLst>
              </p:cNvPr>
              <p:cNvSpPr txBox="1"/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blipFill rotWithShape="1"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ele attr="{3F33EC01-EE21-CD45-B3FE-B5139ED088AE}"/>
                  </a:ext>
                </a:extLst>
              </p:cNvPr>
              <p:cNvSpPr txBox="1"/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blipFill rotWithShape="1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3" name="Straight Arrow Connector 162"/>
          <p:cNvCxnSpPr/>
          <p:nvPr/>
        </p:nvCxnSpPr>
        <p:spPr>
          <a:xfrm flipV="1">
            <a:off x="3493104" y="3196862"/>
            <a:ext cx="733483" cy="5594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ele attr="{2BA82C0C-EEED-9A48-B608-81089446D57C}"/>
                  </a:ext>
                </a:extLst>
              </p:cNvPr>
              <p:cNvSpPr txBox="1"/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3947" t="-3846" r="-5263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5" name="Straight Arrow Connector 164"/>
          <p:cNvCxnSpPr/>
          <p:nvPr/>
        </p:nvCxnSpPr>
        <p:spPr>
          <a:xfrm flipV="1">
            <a:off x="8543568" y="2638685"/>
            <a:ext cx="76600" cy="872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ele attr="{09A98F59-3539-B740-8CC5-1AAFCE3D8155}"/>
                  </a:ext>
                </a:extLst>
              </p:cNvPr>
              <p:cNvSpPr txBox="1"/>
              <p:nvPr/>
            </p:nvSpPr>
            <p:spPr>
              <a:xfrm>
                <a:off x="8714982" y="2588973"/>
                <a:ext cx="9700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82" y="2588973"/>
                <a:ext cx="970028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7" name="Straight Connector 166"/>
          <p:cNvCxnSpPr/>
          <p:nvPr/>
        </p:nvCxnSpPr>
        <p:spPr>
          <a:xfrm flipH="1">
            <a:off x="7482246" y="3554178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511375" y="2189523"/>
            <a:ext cx="1264756" cy="237578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7481537" y="4382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ele attr="{4A00CD96-729C-F647-BA17-5009A0ABFC42}"/>
                  </a:ext>
                </a:extLst>
              </p:cNvPr>
              <p:cNvSpPr txBox="1"/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ele attr="{4E5EB1D0-46F0-164F-8BC1-28EF735F0D22}"/>
                  </a:ext>
                </a:extLst>
              </p:cNvPr>
              <p:cNvSpPr txBox="1"/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Different Stresses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US" sz="2400" dirty="0"/>
          </a:p>
        </p:txBody>
      </p:sp>
      <p:graphicFrame>
        <p:nvGraphicFramePr>
          <p:cNvPr id="50" name="Table 7"/>
          <p:cNvGraphicFramePr>
            <a:graphicFrameLocks noGrp="1"/>
          </p:cNvGraphicFramePr>
          <p:nvPr/>
        </p:nvGraphicFramePr>
        <p:xfrm>
          <a:off x="1076960" y="2348520"/>
          <a:ext cx="9845040" cy="3290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3966379"/>
                <a:gridCol w="4110821"/>
              </a:tblGrid>
              <a:tr h="78461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r="-104473" b="-32258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139506" r="-926" b="-322581"/>
                      </a:stretch>
                    </a:blipFill>
                  </a:tcPr>
                </a:tc>
              </a:tr>
              <a:tr h="125283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j-lt"/>
                        </a:rPr>
                        <a:t>Traction in the </a:t>
                      </a:r>
                      <a:r>
                        <a:rPr lang="en-US" sz="2000" b="0" i="1" dirty="0">
                          <a:latin typeface="+mj-lt"/>
                        </a:rPr>
                        <a:t>reference</a:t>
                      </a:r>
                      <a:r>
                        <a:rPr lang="en-US" sz="2000" b="0" dirty="0">
                          <a:latin typeface="+mj-lt"/>
                        </a:rPr>
                        <a:t> state (unformed)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t="-62000" r="-104473" b="-1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</a:tr>
              <a:tr h="1252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dirty="0">
                          <a:latin typeface="+mj-lt"/>
                        </a:rPr>
                        <a:t>Traction in the </a:t>
                      </a:r>
                      <a:r>
                        <a:rPr lang="en-US" sz="2000" b="0" i="1" dirty="0">
                          <a:latin typeface="+mj-lt"/>
                        </a:rPr>
                        <a:t>current</a:t>
                      </a:r>
                      <a:r>
                        <a:rPr lang="en-US" sz="2000" b="0" dirty="0">
                          <a:latin typeface="+mj-lt"/>
                        </a:rPr>
                        <a:t> state (formed)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t="-163636" r="-104473" b="-101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139506" t="-163636" r="-926" b="-1010"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51" name="Up-Down Arrow 50"/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ele attr="{0BC65F43-913A-8C41-BC32-AB3D4AFDD123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Area Weighted Normals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6493" y="952761"/>
                <a:ext cx="759324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let’s figure out the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2400" dirty="0"/>
                  <a:t>, the two area weighted </a:t>
                </a:r>
                <a:r>
                  <a:rPr lang="en-US" sz="2400" dirty="0" err="1"/>
                  <a:t>normals</a:t>
                </a:r>
                <a:r>
                  <a:rPr lang="en-US" sz="2400" dirty="0"/>
                  <a:t>. </a:t>
                </a:r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3" y="952761"/>
                <a:ext cx="7593248" cy="1325563"/>
              </a:xfrm>
              <a:prstGeom prst="rect">
                <a:avLst/>
              </a:prstGeom>
              <a:blipFill rotWithShape="1">
                <a:blip r:embed="rId1"/>
                <a:stretch>
                  <a:fillRect l="-1169" r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ele attr="{D6EB7F05-A992-BF4E-AE94-355ACF32BE58}"/>
                  </a:ext>
                </a:extLst>
              </p:cNvPr>
              <p:cNvSpPr/>
              <p:nvPr/>
            </p:nvSpPr>
            <p:spPr>
              <a:xfrm>
                <a:off x="4000979" y="2113430"/>
                <a:ext cx="2314608" cy="41485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979" y="2113430"/>
                <a:ext cx="2314608" cy="4148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ele attr="{7654C92A-0884-E54A-B7B6-4D1913AFD468}"/>
                  </a:ext>
                </a:extLst>
              </p:cNvPr>
              <p:cNvSpPr/>
              <p:nvPr/>
            </p:nvSpPr>
            <p:spPr>
              <a:xfrm>
                <a:off x="4257515" y="2618838"/>
                <a:ext cx="673678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515" y="2618838"/>
                <a:ext cx="6736781" cy="4397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9" name="Triangle 18"/>
          <p:cNvSpPr/>
          <p:nvPr/>
        </p:nvSpPr>
        <p:spPr>
          <a:xfrm>
            <a:off x="950286" y="1322018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ele attr="{6AE2D838-AD1E-5F40-944F-FC61C99B0EAC}"/>
                  </a:ext>
                </a:extLst>
              </p:cNvPr>
              <p:cNvSpPr txBox="1"/>
              <p:nvPr/>
            </p:nvSpPr>
            <p:spPr>
              <a:xfrm>
                <a:off x="676108" y="31152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8" y="3115201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280830" y="294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069736" y="12303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 rot="20202496">
            <a:off x="424827" y="396356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ele attr="{B86AB423-52BD-354C-8484-469670B36571}"/>
                  </a:ext>
                </a:extLst>
              </p:cNvPr>
              <p:cNvSpPr txBox="1"/>
              <p:nvPr/>
            </p:nvSpPr>
            <p:spPr>
              <a:xfrm>
                <a:off x="394463" y="605829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63" y="6058294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3057799" y="50089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64674" y="35975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538065" y="1393686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ele attr="{AE4983F3-94A4-234F-BE7F-D58A823CF327}"/>
                  </a:ext>
                </a:extLst>
              </p:cNvPr>
              <p:cNvSpPr txBox="1"/>
              <p:nvPr/>
            </p:nvSpPr>
            <p:spPr>
              <a:xfrm>
                <a:off x="2377519" y="12826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19" y="1282604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622095" y="2574085"/>
            <a:ext cx="111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</a:t>
            </a:r>
            <a:endParaRPr lang="en-US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39674" y="5223461"/>
            <a:ext cx="945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</a:t>
            </a:r>
            <a:endParaRPr lang="en-US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1079369" y="4327813"/>
            <a:ext cx="817186" cy="772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ele attr="{9EFF0E0B-70E0-784A-8D04-93AE2D481C49}"/>
                  </a:ext>
                </a:extLst>
              </p:cNvPr>
              <p:cNvSpPr txBox="1"/>
              <p:nvPr/>
            </p:nvSpPr>
            <p:spPr>
              <a:xfrm>
                <a:off x="950286" y="408156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86" y="4081564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H="1">
            <a:off x="887774" y="1393686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30892" y="3025394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58642" y="294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ele attr="{2FB15EFD-8164-1A48-9345-66844B9F43E9}"/>
                  </a:ext>
                </a:extLst>
              </p:cNvPr>
              <p:cNvSpPr txBox="1"/>
              <p:nvPr/>
            </p:nvSpPr>
            <p:spPr>
              <a:xfrm>
                <a:off x="2389178" y="3104970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178" y="3104970"/>
                <a:ext cx="563822" cy="318008"/>
              </a:xfrm>
              <a:prstGeom prst="rect">
                <a:avLst/>
              </a:prstGeom>
              <a:blipFill rotWithShape="1">
                <a:blip r:embed="rId8"/>
                <a:stretch>
                  <a:fillRect l="-222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ele attr="{DE47B0EB-1415-5B4A-9E58-473F5FF981EC}"/>
                  </a:ext>
                </a:extLst>
              </p:cNvPr>
              <p:cNvSpPr txBox="1"/>
              <p:nvPr/>
            </p:nvSpPr>
            <p:spPr>
              <a:xfrm>
                <a:off x="1169685" y="1682132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85" y="1682132"/>
                <a:ext cx="563822" cy="318008"/>
              </a:xfrm>
              <a:prstGeom prst="rect">
                <a:avLst/>
              </a:prstGeom>
              <a:blipFill rotWithShape="1"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H="1">
            <a:off x="835233" y="5139129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81686" y="3774474"/>
            <a:ext cx="1206792" cy="2219341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804044" y="59669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ele attr="{BDF26957-367D-184C-B24D-A06DFD3A97DE}"/>
                  </a:ext>
                </a:extLst>
              </p:cNvPr>
              <p:cNvSpPr txBox="1"/>
              <p:nvPr/>
            </p:nvSpPr>
            <p:spPr>
              <a:xfrm>
                <a:off x="2235876" y="545289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76" y="5452890"/>
                <a:ext cx="665091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ele attr="{4BF0891E-7CC5-A940-BA67-EF4EE103E196}"/>
                  </a:ext>
                </a:extLst>
              </p:cNvPr>
              <p:cNvSpPr txBox="1"/>
              <p:nvPr/>
            </p:nvSpPr>
            <p:spPr>
              <a:xfrm>
                <a:off x="869699" y="479326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99" y="4793260"/>
                <a:ext cx="665091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ele attr="{54A37B2A-1FF2-0D49-999E-0392A43E8F73}"/>
                  </a:ext>
                </a:extLst>
              </p:cNvPr>
              <p:cNvSpPr/>
              <p:nvPr/>
            </p:nvSpPr>
            <p:spPr>
              <a:xfrm>
                <a:off x="4808419" y="3078928"/>
                <a:ext cx="3520323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9" y="3078928"/>
                <a:ext cx="3520323" cy="55297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ele attr="{24A94C58-4A5B-6D4E-B4C2-7E1AE03BA1A6}"/>
                  </a:ext>
                </a:extLst>
              </p:cNvPr>
              <p:cNvSpPr/>
              <p:nvPr/>
            </p:nvSpPr>
            <p:spPr>
              <a:xfrm>
                <a:off x="4808419" y="3631900"/>
                <a:ext cx="5517216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9" y="3631900"/>
                <a:ext cx="5517216" cy="107054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ele attr="{C0661D1A-D64A-8C48-8A3C-02CE09F1066A}"/>
                  </a:ext>
                </a:extLst>
              </p:cNvPr>
              <p:cNvSpPr/>
              <p:nvPr/>
            </p:nvSpPr>
            <p:spPr>
              <a:xfrm>
                <a:off x="4869379" y="4710020"/>
                <a:ext cx="4601388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379" y="4710020"/>
                <a:ext cx="4601388" cy="107054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ele attr="{76E186DA-6C66-9943-A0DF-900858342749}"/>
                  </a:ext>
                </a:extLst>
              </p:cNvPr>
              <p:cNvSpPr/>
              <p:nvPr/>
            </p:nvSpPr>
            <p:spPr>
              <a:xfrm>
                <a:off x="4869379" y="5888937"/>
                <a:ext cx="5277920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379" y="5888937"/>
                <a:ext cx="5277920" cy="414857"/>
              </a:xfrm>
              <a:prstGeom prst="rect">
                <a:avLst/>
              </a:prstGeom>
              <a:blipFill rotWithShape="1">
                <a:blip r:embed="rId1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Different Stresses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US" sz="2400" dirty="0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76960" y="2348520"/>
          <a:ext cx="9845040" cy="3290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3966379"/>
                <a:gridCol w="4110821"/>
              </a:tblGrid>
              <a:tr h="78461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r="-104473" b="-32258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139506" r="-926" b="-322581"/>
                      </a:stretch>
                    </a:blipFill>
                  </a:tcPr>
                </a:tc>
              </a:tr>
              <a:tr h="125283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j-lt"/>
                        </a:rPr>
                        <a:t>Traction in the </a:t>
                      </a:r>
                      <a:r>
                        <a:rPr lang="en-US" sz="2000" b="0" i="1" dirty="0">
                          <a:latin typeface="+mj-lt"/>
                        </a:rPr>
                        <a:t>reference</a:t>
                      </a:r>
                      <a:r>
                        <a:rPr lang="en-US" sz="2000" b="0" dirty="0">
                          <a:latin typeface="+mj-lt"/>
                        </a:rPr>
                        <a:t> state (unformed)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t="-62000" r="-104473" b="-1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</a:tr>
              <a:tr h="1252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dirty="0">
                          <a:latin typeface="+mj-lt"/>
                        </a:rPr>
                        <a:t>Traction in the </a:t>
                      </a:r>
                      <a:r>
                        <a:rPr lang="en-US" sz="2000" b="0" i="1" dirty="0">
                          <a:latin typeface="+mj-lt"/>
                        </a:rPr>
                        <a:t>current</a:t>
                      </a:r>
                      <a:r>
                        <a:rPr lang="en-US" sz="2000" b="0" dirty="0">
                          <a:latin typeface="+mj-lt"/>
                        </a:rPr>
                        <a:t> state (formed)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44409" t="-163636" r="-104473" b="-101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blipFill>
                      <a:blip r:embed="rId1"/>
                      <a:stretch>
                        <a:fillRect l="-139506" t="-163636" r="-926" b="-1010"/>
                      </a:stretch>
                    </a:blipFill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Up-Down Arrow 14"/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91A1D542-F92C-8842-8134-99EEDF820764}"/>
                  </a:ext>
                </a:extLst>
              </p:cNvPr>
              <p:cNvSpPr/>
              <p:nvPr/>
            </p:nvSpPr>
            <p:spPr>
              <a:xfrm>
                <a:off x="3525263" y="5689236"/>
                <a:ext cx="2489103" cy="83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263" y="5689236"/>
                <a:ext cx="2489103" cy="837602"/>
              </a:xfrm>
              <a:prstGeom prst="rect">
                <a:avLst/>
              </a:prstGeom>
              <a:blipFill rotWithShape="1">
                <a:blip r:embed="rId2"/>
                <a:stretch>
                  <a:fillRect t="-122059" b="-17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ele attr="{20A646FD-3E73-B148-B3DA-8F9A26164A1C}"/>
                  </a:ext>
                </a:extLst>
              </p:cNvPr>
              <p:cNvSpPr/>
              <p:nvPr/>
            </p:nvSpPr>
            <p:spPr>
              <a:xfrm>
                <a:off x="7582936" y="5720081"/>
                <a:ext cx="2489103" cy="83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36" y="5720081"/>
                <a:ext cx="2489103" cy="837602"/>
              </a:xfrm>
              <a:prstGeom prst="rect">
                <a:avLst/>
              </a:prstGeom>
              <a:blipFill rotWithShape="1">
                <a:blip r:embed="rId3"/>
                <a:stretch>
                  <a:fillRect t="-125373" b="-174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3" name="Up-Down Arrow 12"/>
          <p:cNvSpPr/>
          <p:nvPr/>
        </p:nvSpPr>
        <p:spPr>
          <a:xfrm rot="5400000">
            <a:off x="6580211" y="5733443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ele attr="{E5B1CF91-AC6A-0843-9594-99965CDDA08C}"/>
                  </a:ext>
                </a:extLst>
              </p:cNvPr>
              <p:cNvSpPr/>
              <p:nvPr/>
            </p:nvSpPr>
            <p:spPr>
              <a:xfrm>
                <a:off x="5597474" y="6315102"/>
                <a:ext cx="2585451" cy="38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74" y="6315102"/>
                <a:ext cx="2585451" cy="382541"/>
              </a:xfrm>
              <a:prstGeom prst="rect">
                <a:avLst/>
              </a:prstGeom>
              <a:blipFill rotWithShape="1"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95901" y="5699540"/>
            <a:ext cx="1721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dirty="0">
                <a:latin typeface="+mj-lt"/>
              </a:rPr>
              <a:t>Force in the </a:t>
            </a:r>
            <a:r>
              <a:rPr lang="en-US" sz="2000" i="1" dirty="0">
                <a:latin typeface="+mj-lt"/>
              </a:rPr>
              <a:t>current</a:t>
            </a:r>
            <a:r>
              <a:rPr lang="en-US" sz="2000" dirty="0">
                <a:latin typeface="+mj-lt"/>
              </a:rPr>
              <a:t> state</a:t>
            </a:r>
            <a:endParaRPr lang="en-US" sz="2000" dirty="0">
              <a:latin typeface="+mj-lt"/>
            </a:endParaRPr>
          </a:p>
        </p:txBody>
      </p:sp>
      <p:sp>
        <p:nvSpPr>
          <p:cNvPr id="17" name="Up-Down Arrow 16"/>
          <p:cNvSpPr/>
          <p:nvPr/>
        </p:nvSpPr>
        <p:spPr>
          <a:xfrm rot="5400000">
            <a:off x="6580211" y="4861893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ele attr="{2994E888-E526-9C4F-A777-43E91684253A}"/>
                  </a:ext>
                </a:extLst>
              </p:cNvPr>
              <p:cNvSpPr/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blipFill rotWithShape="1">
                <a:blip r:embed="rId5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ele attr="{0209E610-2C65-5E45-9CDB-49DE2CDE6607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0" name="Up-Down Arrow 19"/>
          <p:cNvSpPr/>
          <p:nvPr/>
        </p:nvSpPr>
        <p:spPr>
          <a:xfrm rot="7888100">
            <a:off x="6580209" y="393004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ele attr="{163F75CA-C2D1-C049-AC89-54354EA909A6}"/>
                  </a:ext>
                </a:extLst>
              </p:cNvPr>
              <p:cNvSpPr/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blipFill rotWithShape="1">
                <a:blip r:embed="rId7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Topics for the Day</a:t>
            </a:r>
            <a:endParaRPr lang="en-US" b="1" dirty="0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1226005" y="1664250"/>
            <a:ext cx="9564889" cy="299529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The linear finite element method (FEM)</a:t>
            </a:r>
            <a:endParaRPr lang="en-US" sz="3000" dirty="0">
              <a:latin typeface="+mj-lt"/>
            </a:endParaRP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The finite volume method (FVM)</a:t>
            </a:r>
            <a:endParaRPr lang="en-US" sz="3000" dirty="0">
              <a:latin typeface="+mj-lt"/>
            </a:endParaRPr>
          </a:p>
          <a:p>
            <a:endParaRPr lang="en-US" sz="3000" dirty="0">
              <a:latin typeface="+mj-lt"/>
            </a:endParaRPr>
          </a:p>
          <a:p>
            <a:r>
              <a:rPr lang="en-US" sz="3000" dirty="0" err="1">
                <a:latin typeface="+mj-lt"/>
              </a:rPr>
              <a:t>Hyperelastic</a:t>
            </a:r>
            <a:r>
              <a:rPr lang="en-US" sz="3000" dirty="0">
                <a:latin typeface="+mj-lt"/>
              </a:rPr>
              <a:t> models</a:t>
            </a:r>
            <a:endParaRPr lang="en-US" sz="3000" dirty="0">
              <a:latin typeface="+mj-lt"/>
            </a:endParaRPr>
          </a:p>
          <a:p>
            <a:pPr marL="0" indent="0">
              <a:buNone/>
            </a:pPr>
            <a:endParaRPr lang="en-US" sz="3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Anyway, now we have the following formula for force calculation.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ele attr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4283235" y="2174837"/>
            <a:ext cx="94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>
                <a:extLst>
                  <a:ext uri="{FF2B5EF4-FFF2-40B4-BE49-F238E27FC236}">
                    <ele attr="{6907025B-F42F-4146-9845-C116E10635F9}"/>
                  </a:ext>
                </a:extLst>
              </p:cNvPr>
              <p:cNvSpPr/>
              <p:nvPr/>
            </p:nvSpPr>
            <p:spPr>
              <a:xfrm>
                <a:off x="5306162" y="2064182"/>
                <a:ext cx="1563761" cy="624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62" y="2064182"/>
                <a:ext cx="1563761" cy="624595"/>
              </a:xfrm>
              <a:prstGeom prst="rect">
                <a:avLst/>
              </a:prstGeom>
              <a:blipFill rotWithShape="1">
                <a:blip r:embed="rId2"/>
                <a:stretch>
                  <a:fillRect l="-806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ele attr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ele attr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ele attr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188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ele attr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ele attr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ele attr="{045F098E-632A-5D4C-863A-54B3A2FC57B5}"/>
                  </a:ext>
                </a:extLst>
              </p:cNvPr>
              <p:cNvSpPr/>
              <p:nvPr/>
            </p:nvSpPr>
            <p:spPr>
              <a:xfrm>
                <a:off x="4682483" y="3031347"/>
                <a:ext cx="6332631" cy="61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483" y="3031347"/>
                <a:ext cx="6332631" cy="616194"/>
              </a:xfrm>
              <a:prstGeom prst="rect">
                <a:avLst/>
              </a:prstGeom>
              <a:blipFill rotWithShape="1">
                <a:blip r:embed="rId9"/>
                <a:stretch>
                  <a:fillRect l="-200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6292698" y="3102884"/>
            <a:ext cx="4497221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/>
          <p:nvPr/>
        </p:nvSpPr>
        <p:spPr>
          <a:xfrm>
            <a:off x="7964419" y="3464797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Constant, can be precomputed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ele attr="{90BCD1E6-3106-3A43-95BA-6F06F09DCA1C}"/>
                  </a:ext>
                </a:extLst>
              </p:cNvPr>
              <p:cNvSpPr/>
              <p:nvPr/>
            </p:nvSpPr>
            <p:spPr>
              <a:xfrm>
                <a:off x="4963569" y="4848069"/>
                <a:ext cx="5523983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den>
                        </m:f>
                      </m:e>
                    </m:box>
                  </m:oMath>
                </a14:m>
                <a:r>
                  <a:rPr lang="en-CN" sz="2400" dirty="0">
                    <a:latin typeface="+mj-lt"/>
                  </a:rPr>
                  <a:t>, as in previous FEM formulation</a:t>
                </a: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69" y="4848069"/>
                <a:ext cx="5523983" cy="635367"/>
              </a:xfrm>
              <a:prstGeom prst="rect">
                <a:avLst/>
              </a:prstGeom>
              <a:blipFill rotWithShape="1">
                <a:blip r:embed="rId10"/>
                <a:stretch>
                  <a:fillRect l="-229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4283235" y="4303778"/>
            <a:ext cx="3845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Second </a:t>
            </a:r>
            <a:r>
              <a:rPr lang="en-US" sz="2400" dirty="0" err="1">
                <a:latin typeface="+mj-lt"/>
              </a:rPr>
              <a:t>Piola</a:t>
            </a:r>
            <a:r>
              <a:rPr lang="en-US" sz="2400" dirty="0">
                <a:latin typeface="+mj-lt"/>
              </a:rPr>
              <a:t>–Kirchhoff stress:</a:t>
            </a:r>
            <a:endParaRPr lang="en-US" sz="2400" dirty="0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407945" y="2140668"/>
            <a:ext cx="393807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H="1" flipV="1">
            <a:off x="376598" y="4534638"/>
            <a:ext cx="3308436" cy="3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4206295" y="1041297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Think about more…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ele attr="{3D45EA64-7B08-BE4E-A698-02CFB681BCBB}"/>
                  </a:ext>
                </a:extLst>
              </p:cNvPr>
              <p:cNvSpPr txBox="1"/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393194" y="2443238"/>
            <a:ext cx="1808480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724154" y="2443238"/>
            <a:ext cx="477521" cy="2814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01675" y="2443238"/>
            <a:ext cx="1483359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110031" y="236552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ele attr="{7D724EA2-338B-1843-8A24-723B1F36A93F}"/>
                  </a:ext>
                </a:extLst>
              </p:cNvPr>
              <p:cNvSpPr txBox="1"/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ele attr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1086383" y="3154444"/>
            <a:ext cx="397867" cy="48181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ele attr="{FAC5797C-C1B0-1048-ADE3-C4177E697917}"/>
                  </a:ext>
                </a:extLst>
              </p:cNvPr>
              <p:cNvSpPr txBox="1"/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88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2630178" y="3134527"/>
            <a:ext cx="581618" cy="435096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ele attr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ele attr="{F69300B6-A522-114E-ABE9-35E972945406}"/>
                  </a:ext>
                </a:extLst>
              </p:cNvPr>
              <p:cNvSpPr/>
              <p:nvPr/>
            </p:nvSpPr>
            <p:spPr>
              <a:xfrm>
                <a:off x="4883679" y="1833149"/>
                <a:ext cx="6308265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79" y="1833149"/>
                <a:ext cx="6308265" cy="412549"/>
              </a:xfrm>
              <a:prstGeom prst="rect">
                <a:avLst/>
              </a:prstGeom>
              <a:blipFill rotWithShape="1"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ele attr="{15550584-E956-1643-98F0-40DF1690F509}"/>
                  </a:ext>
                </a:extLst>
              </p:cNvPr>
              <p:cNvSpPr/>
              <p:nvPr/>
            </p:nvSpPr>
            <p:spPr>
              <a:xfrm>
                <a:off x="6539444" y="2359074"/>
                <a:ext cx="2957605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𝑉𝑜𝑙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444" y="2359074"/>
                <a:ext cx="2957605" cy="41254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6" name="Title 1"/>
          <p:cNvSpPr txBox="1"/>
          <p:nvPr/>
        </p:nvSpPr>
        <p:spPr>
          <a:xfrm>
            <a:off x="4219151" y="2609422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Meanwhile,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ele attr="{2132687E-93F0-E44F-945A-B2DFA08A9A2C}"/>
                  </a:ext>
                </a:extLst>
              </p:cNvPr>
              <p:cNvSpPr/>
              <p:nvPr/>
            </p:nvSpPr>
            <p:spPr>
              <a:xfrm>
                <a:off x="4516925" y="3429000"/>
                <a:ext cx="4661276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925" y="3429000"/>
                <a:ext cx="4661276" cy="412549"/>
              </a:xfrm>
              <a:prstGeom prst="rect">
                <a:avLst/>
              </a:prstGeom>
              <a:blipFill rotWithShape="1"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ele attr="{32F47352-0F48-F543-85C7-8A0AD56ED7F4}"/>
                  </a:ext>
                </a:extLst>
              </p:cNvPr>
              <p:cNvSpPr/>
              <p:nvPr/>
            </p:nvSpPr>
            <p:spPr>
              <a:xfrm>
                <a:off x="6669921" y="3922848"/>
                <a:ext cx="3596626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921" y="3922848"/>
                <a:ext cx="3596626" cy="412549"/>
              </a:xfrm>
              <a:prstGeom prst="rect">
                <a:avLst/>
              </a:prstGeom>
              <a:blipFill rotWithShape="1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ele attr="{96631845-D5B8-D64E-9F20-8AF608862C84}"/>
                  </a:ext>
                </a:extLst>
              </p:cNvPr>
              <p:cNvSpPr/>
              <p:nvPr/>
            </p:nvSpPr>
            <p:spPr>
              <a:xfrm>
                <a:off x="4436569" y="4727335"/>
                <a:ext cx="4770280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569" y="4727335"/>
                <a:ext cx="4770280" cy="412549"/>
              </a:xfrm>
              <a:prstGeom prst="rect">
                <a:avLst/>
              </a:prstGeom>
              <a:blipFill rotWithShape="1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ele attr="{F74A6D3D-DA66-2B49-BE69-DB8BB08988DE}"/>
                  </a:ext>
                </a:extLst>
              </p:cNvPr>
              <p:cNvSpPr/>
              <p:nvPr/>
            </p:nvSpPr>
            <p:spPr>
              <a:xfrm>
                <a:off x="6687106" y="5237592"/>
                <a:ext cx="3579441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106" y="5237592"/>
                <a:ext cx="3579441" cy="412549"/>
              </a:xfrm>
              <a:prstGeom prst="rect">
                <a:avLst/>
              </a:prstGeom>
              <a:blipFill rotWithShape="1"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2" name="Straight Connector 41"/>
          <p:cNvCxnSpPr>
            <a:stCxn id="55" idx="5"/>
          </p:cNvCxnSpPr>
          <p:nvPr/>
        </p:nvCxnSpPr>
        <p:spPr>
          <a:xfrm flipH="1" flipV="1">
            <a:off x="398078" y="4528155"/>
            <a:ext cx="1390878" cy="7944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724155" y="4566541"/>
            <a:ext cx="1960879" cy="703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01550" y="44265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593390" y="44701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632510" y="5166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1845930" y="2645199"/>
            <a:ext cx="130489" cy="65562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ele attr="{15BB844C-3594-E645-987C-E173435ECD9F}"/>
                  </a:ext>
                </a:extLst>
              </p:cNvPr>
              <p:cNvSpPr txBox="1"/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blipFill rotWithShape="1">
                <a:blip r:embed="rId1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Therefore,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8" name="Title 1"/>
          <p:cNvSpPr txBox="1"/>
          <p:nvPr/>
        </p:nvSpPr>
        <p:spPr>
          <a:xfrm>
            <a:off x="690935" y="1041379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get: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ele attr="{485D9D4B-AFFD-4647-B6C0-EAB7C5AF3301}"/>
                  </a:ext>
                </a:extLst>
              </p:cNvPr>
              <p:cNvSpPr/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  <a:blipFill rotWithShape="1">
                <a:blip r:embed="rId1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ele attr="{A8311D84-CAC0-834E-A60B-CA5FA02344FB}"/>
                  </a:ext>
                </a:extLst>
              </p:cNvPr>
              <p:cNvSpPr/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  <a:blipFill rotWithShape="1"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ele attr="{7CB4E83D-714E-4146-868D-FFB4EC928314}"/>
                  </a:ext>
                </a:extLst>
              </p:cNvPr>
              <p:cNvSpPr/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  <a:blipFill rotWithShape="1"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2536830" y="4611762"/>
            <a:ext cx="2103120" cy="1249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ele attr="{22DC792B-3021-4F40-9653-47A9B22EB373}"/>
                  </a:ext>
                </a:extLst>
              </p:cNvPr>
              <p:cNvSpPr/>
              <p:nvPr/>
            </p:nvSpPr>
            <p:spPr>
              <a:xfrm>
                <a:off x="4742031" y="4566941"/>
                <a:ext cx="47527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𝑉𝑜𝑙</m:t>
                          </m:r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31" y="4566941"/>
                <a:ext cx="4752775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ele attr="{38B0F6C3-77B5-0949-9961-F78DD92B6210}"/>
                  </a:ext>
                </a:extLst>
              </p:cNvPr>
              <p:cNvSpPr/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30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  <a:blipFill rotWithShape="1">
                <a:blip r:embed="rId5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Title 1"/>
          <p:cNvSpPr txBox="1"/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Quick Summary (cont.)</a:t>
            </a:r>
            <a:endParaRPr lang="en-US" b="1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ele attr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 rotWithShape="1">
                <a:blip r:embed="rId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ele attr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 rotWithShape="1">
                <a:blip r:embed="rId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𝐆</m:t>
                        </m:r>
                      </m:den>
                    </m:f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  <a:blipFill rotWithShape="1">
                <a:blip r:embed="rId3"/>
                <a:stretch>
                  <a:fillRect l="-9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ele attr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  <a:blipFill rotWithShape="1"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Title 1"/>
          <p:cNvSpPr txBox="1"/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/>
          <p:nvPr/>
        </p:nvSpPr>
        <p:spPr>
          <a:xfrm>
            <a:off x="1671162" y="3069791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Green strain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/>
          <p:nvPr/>
        </p:nvSpPr>
        <p:spPr>
          <a:xfrm>
            <a:off x="1181659" y="377449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Second PK Stress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139316" y="403074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/>
          <p:nvPr/>
        </p:nvSpPr>
        <p:spPr>
          <a:xfrm>
            <a:off x="2238299" y="451565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39316" y="477189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ele attr="{18F52A04-49FF-564A-B97A-3560FE8E3A9D}"/>
                  </a:ext>
                </a:extLst>
              </p:cNvPr>
              <p:cNvSpPr/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  <a:blipFill rotWithShape="1"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1481" t="10518" r="30833" b="11259"/>
          <a:stretch>
            <a:fillRect/>
          </a:stretch>
        </p:blipFill>
        <p:spPr>
          <a:xfrm>
            <a:off x="6397762" y="1074494"/>
            <a:ext cx="4209278" cy="54606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US" b="1" dirty="0"/>
              <a:t>After-Class Reading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Teran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2003. </a:t>
            </a:r>
            <a:r>
              <a:rPr lang="en-US" i="1" dirty="0">
                <a:latin typeface="+mj-lt"/>
              </a:rPr>
              <a:t>Finite Volume Methods for the Simulation of Skeleton Muscles</a:t>
            </a:r>
            <a:r>
              <a:rPr lang="en-US" dirty="0">
                <a:latin typeface="+mj-lt"/>
              </a:rPr>
              <a:t>. SCA.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US" b="1" dirty="0"/>
              <a:t>After-Class Reading (Optional)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Volino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2009. </a:t>
            </a:r>
            <a:r>
              <a:rPr lang="en-US" i="1" dirty="0">
                <a:latin typeface="+mj-lt"/>
              </a:rPr>
              <a:t>A Simple Approach to Nonlinear Tensile Stiffness for Accurate Cloth Simulation</a:t>
            </a:r>
            <a:r>
              <a:rPr lang="en-US" dirty="0">
                <a:latin typeface="+mj-lt"/>
              </a:rPr>
              <a:t>. TOG.</a:t>
            </a:r>
            <a:endParaRPr lang="en-US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/>
          <a:srcRect l="33704" t="10518" r="33148" b="14371"/>
          <a:stretch>
            <a:fillRect/>
          </a:stretch>
        </p:blipFill>
        <p:spPr>
          <a:xfrm>
            <a:off x="6404907" y="1074493"/>
            <a:ext cx="3845764" cy="544637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 err="1"/>
              <a:t>Hyperelastic</a:t>
            </a:r>
            <a:r>
              <a:rPr lang="en-US" b="1" dirty="0"/>
              <a:t> Models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First </a:t>
            </a:r>
            <a:r>
              <a:rPr lang="en-US" b="1" dirty="0" err="1">
                <a:solidFill>
                  <a:schemeClr val="dk1"/>
                </a:solidFill>
              </a:rPr>
              <a:t>Piola</a:t>
            </a:r>
            <a:r>
              <a:rPr lang="en-US" b="1" dirty="0">
                <a:solidFill>
                  <a:schemeClr val="dk1"/>
                </a:solidFill>
              </a:rPr>
              <a:t>–Kirchhoff stress 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treat 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first </a:t>
                </a:r>
                <a:r>
                  <a:rPr lang="en-US" sz="2400" dirty="0" err="1">
                    <a:solidFill>
                      <a:schemeClr val="dk1"/>
                    </a:solidFill>
                  </a:rPr>
                  <a:t>Piola</a:t>
                </a:r>
                <a:r>
                  <a:rPr lang="en-US" sz="2400" dirty="0">
                    <a:solidFill>
                      <a:schemeClr val="dk1"/>
                    </a:solidFill>
                  </a:rPr>
                  <a:t>–Kirchhoff 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as a function of deformation gradient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  </a:t>
                </a:r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 rotWithShape="1">
                <a:blip r:embed="rId1"/>
                <a:stretch>
                  <a:fillRect l="-795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>
                <a:extLst>
                  <a:ext uri="{FF2B5EF4-FFF2-40B4-BE49-F238E27FC236}">
                    <ele attr="{6907025B-F42F-4146-9845-C116E10635F9}"/>
                  </a:ext>
                </a:extLst>
              </p:cNvPr>
              <p:cNvSpPr/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  <a:blipFill rotWithShape="1">
                <a:blip r:embed="rId2"/>
                <a:stretch>
                  <a:fillRect l="-416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itle 1">
                <a:extLst>
                  <a:ext uri="{FF2B5EF4-FFF2-40B4-BE49-F238E27FC236}">
                    <ele attr="{36D8CBBF-2482-D344-B407-E81478764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It converts an interface normal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in the reference state to a traction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 deformed state. </a:t>
                </a:r>
                <a:endParaRPr lang="en-CN" sz="2400" dirty="0"/>
              </a:p>
            </p:txBody>
          </p:sp>
        </mc:Choice>
        <mc:Fallback>
          <p:sp>
            <p:nvSpPr>
              <p:cNvPr id="3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  <a:blipFill rotWithShape="1"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5" name="Parallelogram 34"/>
          <p:cNvSpPr/>
          <p:nvPr/>
        </p:nvSpPr>
        <p:spPr>
          <a:xfrm rot="18413819">
            <a:off x="6995875" y="472835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29286" y="4779230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8913754">
            <a:off x="4065908" y="4785125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456140" y="420454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577798" y="519447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325286" y="419119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36784" y="518112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614221" y="42045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725719" y="519447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/>
          <p:cNvSpPr/>
          <p:nvPr/>
        </p:nvSpPr>
        <p:spPr>
          <a:xfrm rot="20233961">
            <a:off x="10122698" y="4715007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0741044" y="4191194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852542" y="5181126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385808" y="4739589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itle 1">
                <a:extLst>
                  <a:ext uri="{FF2B5EF4-FFF2-40B4-BE49-F238E27FC236}">
                    <ele attr="{483E2662-DAE6-944F-A925-A2354F2F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4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82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>
            <a:off x="8651708" y="472624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itle 1">
                <a:extLst>
                  <a:ext uri="{FF2B5EF4-FFF2-40B4-BE49-F238E27FC236}">
                    <ele attr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  <a:blipFill rotWithShape="1">
                <a:blip r:embed="rId5"/>
                <a:stretch>
                  <a:fillRect l="-238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6" name="Right Arrow 55"/>
          <p:cNvSpPr/>
          <p:nvPr/>
        </p:nvSpPr>
        <p:spPr>
          <a:xfrm>
            <a:off x="5530382" y="473959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itle 1">
                <a:extLst>
                  <a:ext uri="{FF2B5EF4-FFF2-40B4-BE49-F238E27FC236}">
                    <ele attr="{CEF5B880-9237-8645-B58B-A5D797541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  <a:blipFill rotWithShape="1">
                <a:blip r:embed="rId6"/>
                <a:stretch>
                  <a:fillRect l="-117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V="1">
            <a:off x="764303" y="4889556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0102191" y="4621100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3"/>
          </p:cNvCxnSpPr>
          <p:nvPr/>
        </p:nvCxnSpPr>
        <p:spPr>
          <a:xfrm>
            <a:off x="955377" y="4562651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10733194" y="4402962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ele attr="{6B798E5F-7990-7F47-97AD-9C87BD1251EF}"/>
                  </a:ext>
                </a:extLst>
              </p:cNvPr>
              <p:cNvSpPr/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ele attr="{0BE4644E-973B-104B-8696-67512BB59FCB}"/>
                  </a:ext>
                </a:extLst>
              </p:cNvPr>
              <p:cNvSpPr/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ele attr="{4A2410EE-5FEB-E649-A437-52433465AED3}"/>
                  </a:ext>
                </a:extLst>
              </p:cNvPr>
              <p:cNvSpPr/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blipFill rotWithShape="1">
                <a:blip r:embed="rId9"/>
                <a:stretch>
                  <a:fillRect b="-1538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Rotation-Invariance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 rotWithShape="1">
                <a:blip r:embed="rId1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5" name="Parallelogram 34"/>
          <p:cNvSpPr/>
          <p:nvPr/>
        </p:nvSpPr>
        <p:spPr>
          <a:xfrm rot="18413819">
            <a:off x="3546796" y="265643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165142" y="21326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40" y="31225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/>
          <p:cNvSpPr/>
          <p:nvPr/>
        </p:nvSpPr>
        <p:spPr>
          <a:xfrm rot="20233961">
            <a:off x="6964076" y="2653616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582422" y="212980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693920" y="311973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/>
          <p:cNvSpPr/>
          <p:nvPr/>
        </p:nvSpPr>
        <p:spPr>
          <a:xfrm>
            <a:off x="5374754" y="265432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itle 1">
                <a:extLst>
                  <a:ext uri="{FF2B5EF4-FFF2-40B4-BE49-F238E27FC236}">
                    <ele attr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V="1">
            <a:off x="6943569" y="2559709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7574572" y="2341571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ele attr="{0BE4644E-973B-104B-8696-67512BB59FCB}"/>
                  </a:ext>
                </a:extLst>
              </p:cNvPr>
              <p:cNvSpPr/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ele attr="{4A2410EE-5FEB-E649-A437-52433465AED3}"/>
                  </a:ext>
                </a:extLst>
              </p:cNvPr>
              <p:cNvSpPr/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blipFill rotWithShape="1">
                <a:blip r:embed="rId4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ele attr="{85D90A43-AA4F-084A-8C1B-62DE356A8C1C}"/>
                  </a:ext>
                </a:extLst>
              </p:cNvPr>
              <p:cNvSpPr/>
              <p:nvPr/>
            </p:nvSpPr>
            <p:spPr>
              <a:xfrm>
                <a:off x="3045989" y="4283792"/>
                <a:ext cx="2238305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89" y="4283792"/>
                <a:ext cx="2238305" cy="468205"/>
              </a:xfrm>
              <a:prstGeom prst="rect">
                <a:avLst/>
              </a:prstGeom>
              <a:blipFill rotWithShape="1">
                <a:blip r:embed="rId5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ele attr="{F8063A7E-B6B6-5048-B9D0-BC0969F94D1E}"/>
                  </a:ext>
                </a:extLst>
              </p:cNvPr>
              <p:cNvSpPr/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blipFill rotWithShape="1">
                <a:blip r:embed="rId6"/>
                <a:stretch>
                  <a:fillRect b="-952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0443891" y="2630754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190368" y="2625466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7332515" y="2920714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93098" y="2915426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 rotWithShape="1">
                <a:blip r:embed="rId1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ele attr="{F8063A7E-B6B6-5048-B9D0-BC0969F94D1E}"/>
                  </a:ext>
                </a:extLst>
              </p:cNvPr>
              <p:cNvSpPr/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V="1">
            <a:off x="1495174" y="233012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6672" y="332005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85628" y="233012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97126" y="3320054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>
            <a:off x="2524310" y="2878515"/>
            <a:ext cx="1133344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le 1">
                <a:extLst>
                  <a:ext uri="{FF2B5EF4-FFF2-40B4-BE49-F238E27FC236}">
                    <ele attr="{BC12F46A-3F29-374D-B6C9-F5693154D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3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  <a:blipFill rotWithShape="1">
                <a:blip r:embed="rId3"/>
                <a:stretch>
                  <a:fillRect l="-1653" t="-24138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934191" y="3028484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7" idx="3"/>
          </p:cNvCxnSpPr>
          <p:nvPr/>
        </p:nvCxnSpPr>
        <p:spPr>
          <a:xfrm>
            <a:off x="1125265" y="2701579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ele attr="{C407AC21-7CCD-D542-B443-9B9F8CFFA9FE}"/>
                  </a:ext>
                </a:extLst>
              </p:cNvPr>
              <p:cNvSpPr/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 flipV="1">
            <a:off x="4303863" y="2522308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ele attr="{07D030A7-C294-C640-BD05-298C2807CDD1}"/>
                  </a:ext>
                </a:extLst>
              </p:cNvPr>
              <p:cNvSpPr/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7734861" y="23201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856519" y="33100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0828394" y="232016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939892" y="331009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Arrow 53"/>
          <p:cNvSpPr/>
          <p:nvPr/>
        </p:nvSpPr>
        <p:spPr>
          <a:xfrm>
            <a:off x="8744555" y="285521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itle 1">
                <a:extLst>
                  <a:ext uri="{FF2B5EF4-FFF2-40B4-BE49-F238E27FC236}">
                    <ele attr="{206DDDDB-990F-A04B-A514-5DD137098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  <a:blipFill rotWithShape="1">
                <a:blip r:embed="rId6"/>
                <a:stretch>
                  <a:fillRect l="-23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 flipV="1">
            <a:off x="10546628" y="2532742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117908" y="3050000"/>
            <a:ext cx="711422" cy="24344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ele attr="{B0CD0721-50F9-6448-BBF3-05FCCE269357}"/>
                  </a:ext>
                </a:extLst>
              </p:cNvPr>
              <p:cNvSpPr/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  <a:blipFill rotWithShape="1">
                <a:blip r:embed="rId7"/>
                <a:stretch>
                  <a:fillRect r="-5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4310874" y="2596456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ele attr="{69C335EE-1E81-754E-9A0F-00BB372D7C42}"/>
                  </a:ext>
                </a:extLst>
              </p:cNvPr>
              <p:cNvSpPr/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10552161" y="2567344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ele attr="{9F23E3A1-E765-D645-A2AB-A94E2891DED6}"/>
                  </a:ext>
                </a:extLst>
              </p:cNvPr>
              <p:cNvSpPr/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8" name="Left-Right Arrow 7"/>
          <p:cNvSpPr/>
          <p:nvPr/>
        </p:nvSpPr>
        <p:spPr>
          <a:xfrm>
            <a:off x="5596207" y="2867215"/>
            <a:ext cx="1089205" cy="898525"/>
          </a:xfrm>
          <a:prstGeom prst="leftRightArrow">
            <a:avLst>
              <a:gd name="adj1" fmla="val 38027"/>
              <a:gd name="adj2" fmla="val 3683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ele attr="{3F1821C5-6C1B-904B-8246-006B5E7E3028}"/>
                  </a:ext>
                </a:extLst>
              </p:cNvPr>
              <p:cNvSpPr/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blipFill rotWithShape="1">
                <a:blip r:embed="rId10"/>
                <a:stretch>
                  <a:fillRect b="-1190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Linear Finite Element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517704" y="1043491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claim: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ele attr="{3F1821C5-6C1B-904B-8246-006B5E7E3028}"/>
                  </a:ext>
                </a:extLst>
              </p:cNvPr>
              <p:cNvSpPr/>
              <p:nvPr/>
            </p:nvSpPr>
            <p:spPr>
              <a:xfrm>
                <a:off x="2880131" y="1311544"/>
                <a:ext cx="52268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31" y="1311544"/>
                <a:ext cx="5226880" cy="468205"/>
              </a:xfrm>
              <a:prstGeom prst="rect">
                <a:avLst/>
              </a:prstGeom>
              <a:blipFill rotWithShape="1">
                <a:blip r:embed="rId1"/>
                <a:stretch>
                  <a:fillRect b="-1315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itle 1">
                <a:extLst>
                  <a:ext uri="{FF2B5EF4-FFF2-40B4-BE49-F238E27FC236}">
                    <ele attr="{E6129123-90C5-2E4A-9068-9F4DFC79D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9189" y="2054708"/>
                <a:ext cx="4197965" cy="4533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/>
                  <a:t>Principal stretches: the singular values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endParaRPr lang="en-CN" sz="1800" dirty="0"/>
              </a:p>
            </p:txBody>
          </p:sp>
        </mc:Choice>
        <mc:Fallback>
          <p:sp>
            <p:nvSpPr>
              <p:cNvPr id="4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189" y="2054708"/>
                <a:ext cx="4197965" cy="453398"/>
              </a:xfrm>
              <a:prstGeom prst="rect">
                <a:avLst/>
              </a:prstGeom>
              <a:blipFill rotWithShape="1">
                <a:blip r:embed="rId2"/>
                <a:stretch>
                  <a:fillRect l="-1208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>
            <a:off x="6260669" y="1794111"/>
            <a:ext cx="11943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812277" y="179411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itle 1">
                <a:extLst>
                  <a:ext uri="{FF2B5EF4-FFF2-40B4-BE49-F238E27FC236}">
                    <ele attr="{91DC0F59-A2A2-6749-9739-39B7A3EC4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555020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many literatures, people parameterize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principal invariants, for:</a:t>
                </a:r>
                <a:endParaRPr lang="en-CN" sz="2400" dirty="0"/>
              </a:p>
            </p:txBody>
          </p:sp>
        </mc:Choice>
        <mc:Fallback>
          <p:sp>
            <p:nvSpPr>
              <p:cNvPr id="4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555020"/>
                <a:ext cx="11156591" cy="1043491"/>
              </a:xfrm>
              <a:prstGeom prst="rect">
                <a:avLst/>
              </a:prstGeom>
              <a:blipFill rotWithShape="1"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ele attr="{A651CCFE-2BD3-C64F-B79B-C9E3DC5113E5}"/>
                  </a:ext>
                </a:extLst>
              </p:cNvPr>
              <p:cNvSpPr/>
              <p:nvPr/>
            </p:nvSpPr>
            <p:spPr>
              <a:xfrm>
                <a:off x="1531850" y="3645425"/>
                <a:ext cx="4129912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850" y="3645425"/>
                <a:ext cx="4129912" cy="4689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ele attr="{F161E782-98B7-A541-AED6-F01B3BC0839C}"/>
                  </a:ext>
                </a:extLst>
              </p:cNvPr>
              <p:cNvSpPr/>
              <p:nvPr/>
            </p:nvSpPr>
            <p:spPr>
              <a:xfrm>
                <a:off x="2304965" y="4418160"/>
                <a:ext cx="7208448" cy="524054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trace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trace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65" y="4418160"/>
                <a:ext cx="7208448" cy="524054"/>
              </a:xfrm>
              <a:prstGeom prst="rect">
                <a:avLst/>
              </a:prstGeom>
              <a:blipFill rotWithShape="1">
                <a:blip r:embed="rId5"/>
                <a:stretch>
                  <a:fillRect b="-465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ele attr="{995F36F6-0BB5-1241-85D9-9D028ED4D0E9}"/>
                  </a:ext>
                </a:extLst>
              </p:cNvPr>
              <p:cNvSpPr/>
              <p:nvPr/>
            </p:nvSpPr>
            <p:spPr>
              <a:xfrm>
                <a:off x="6265967" y="3645425"/>
                <a:ext cx="4178067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67" y="3645425"/>
                <a:ext cx="4178067" cy="4689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8EC8D200-9D47-4440-A24A-B95BB9D882A2}"/>
                  </a:ext>
                </a:extLst>
              </p:cNvPr>
              <p:cNvSpPr/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CN" sz="2000" dirty="0">
                    <a:latin typeface="+mj-lt"/>
                  </a:rPr>
                  <a:t> is the </a:t>
                </a:r>
                <a:r>
                  <a:rPr lang="en-US" sz="2000" dirty="0">
                    <a:latin typeface="+mj-lt"/>
                  </a:rPr>
                  <a:t>right Cauchy-Green deformation tensor.</a:t>
                </a:r>
                <a:endParaRPr lang="en-CN" sz="2000" dirty="0">
                  <a:latin typeface="+mj-lt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  <a:blipFill rotWithShape="1">
                <a:blip r:embed="rId7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Models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8" name="Title 1"/>
          <p:cNvSpPr txBox="1"/>
          <p:nvPr/>
        </p:nvSpPr>
        <p:spPr>
          <a:xfrm>
            <a:off x="517704" y="1043491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Saint </a:t>
            </a:r>
            <a:r>
              <a:rPr lang="en-US" sz="2400" dirty="0" err="1"/>
              <a:t>Venant</a:t>
            </a:r>
            <a:r>
              <a:rPr lang="en-US" sz="2400" dirty="0"/>
              <a:t>-Kirchhoff model (</a:t>
            </a:r>
            <a:r>
              <a:rPr lang="en-US" sz="2400" dirty="0" err="1"/>
              <a:t>StVK</a:t>
            </a:r>
            <a:r>
              <a:rPr lang="en-US" sz="2400" dirty="0"/>
              <a:t>):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ele attr="{8F6DD197-FE6C-AE4F-AE78-CDF79BDFEAED}"/>
                  </a:ext>
                </a:extLst>
              </p:cNvPr>
              <p:cNvSpPr/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blipFill rotWithShape="1">
                <a:blip r:embed="rId1"/>
                <a:stretch>
                  <a:fillRect b="-731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Title 1"/>
          <p:cNvSpPr txBox="1"/>
          <p:nvPr/>
        </p:nvSpPr>
        <p:spPr>
          <a:xfrm>
            <a:off x="517704" y="227423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neo-Hookean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ele attr="{6915DF9B-D201-2744-8D06-41D54AA4D78C}"/>
                  </a:ext>
                </a:extLst>
              </p:cNvPr>
              <p:cNvSpPr/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7" name="Title 1"/>
          <p:cNvSpPr txBox="1"/>
          <p:nvPr/>
        </p:nvSpPr>
        <p:spPr>
          <a:xfrm>
            <a:off x="517703" y="3421984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Mooney-Rivlin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ele attr="{0EA58E89-C5E3-F543-9BCB-47DCACC8BD16}"/>
                  </a:ext>
                </a:extLst>
              </p:cNvPr>
              <p:cNvSpPr/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9" name="Title 1"/>
          <p:cNvSpPr txBox="1"/>
          <p:nvPr/>
        </p:nvSpPr>
        <p:spPr>
          <a:xfrm>
            <a:off x="544246" y="4652728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Fung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ele attr="{63AF0605-54ED-DD41-AB9B-B212BD5754FF}"/>
                  </a:ext>
                </a:extLst>
              </p:cNvPr>
              <p:cNvSpPr/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𝐼𝐼𝐼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−1/3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4009514" y="1694680"/>
            <a:ext cx="1933915" cy="1845596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Title 1"/>
          <p:cNvSpPr txBox="1"/>
          <p:nvPr/>
        </p:nvSpPr>
        <p:spPr>
          <a:xfrm>
            <a:off x="4385609" y="3454396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Against shearing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248573" y="1681802"/>
            <a:ext cx="2128143" cy="1845596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itle 1"/>
          <p:cNvSpPr txBox="1"/>
          <p:nvPr/>
        </p:nvSpPr>
        <p:spPr>
          <a:xfrm>
            <a:off x="6818896" y="3441518"/>
            <a:ext cx="3841932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Against bulky change (volume change)</a:t>
            </a:r>
            <a:endParaRPr lang="en-US" sz="18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The Limitation of </a:t>
            </a:r>
            <a:r>
              <a:rPr lang="en-US" b="1" dirty="0" err="1">
                <a:solidFill>
                  <a:schemeClr val="dk1"/>
                </a:solidFill>
              </a:rPr>
              <a:t>StVK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1308" t="34353" r="9966" b="33176"/>
          <a:stretch>
            <a:fillRect/>
          </a:stretch>
        </p:blipFill>
        <p:spPr>
          <a:xfrm>
            <a:off x="1819835" y="1343818"/>
            <a:ext cx="8552330" cy="44818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97563" y="6187470"/>
            <a:ext cx="8849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Irving et al. 2004. </a:t>
            </a:r>
            <a:r>
              <a:rPr lang="en-US" i="1" dirty="0">
                <a:latin typeface="+mj-lt"/>
              </a:rPr>
              <a:t>Invertible Finite Elements For Robust Simulation of Large Deformation. SCA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f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4613564" y="1076"/>
            <a:ext cx="757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Descent Methods for Elastic Body Simulation on the GPU (SIGGRAPH Asia 2016)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Poisson Effects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6601" t="28475" r="50000" b="24549"/>
          <a:stretch>
            <a:fillRect/>
          </a:stretch>
        </p:blipFill>
        <p:spPr>
          <a:xfrm>
            <a:off x="2040366" y="1097279"/>
            <a:ext cx="8111267" cy="54874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Model Behaviors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6601" t="28475" r="50000" b="24549"/>
          <a:stretch>
            <a:fillRect/>
          </a:stretch>
        </p:blipFill>
        <p:spPr>
          <a:xfrm>
            <a:off x="2040366" y="1097279"/>
            <a:ext cx="8111267" cy="548742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603766" y="124327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It can then be shown [Irving et al. 2004] that: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ele attr="{3F1821C5-6C1B-904B-8246-006B5E7E3028}"/>
                  </a:ext>
                </a:extLst>
              </p:cNvPr>
              <p:cNvSpPr/>
              <p:nvPr/>
            </p:nvSpPr>
            <p:spPr>
              <a:xfrm>
                <a:off x="3928405" y="2032183"/>
                <a:ext cx="3788088" cy="2089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05" y="2032183"/>
                <a:ext cx="3788088" cy="20892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ele attr="{6AECCF72-7740-164D-B351-0E65E7BB3B8F}"/>
                  </a:ext>
                </a:extLst>
              </p:cNvPr>
              <p:cNvSpPr/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𝐔𝐏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  <a:blipFill rotWithShape="1">
                <a:blip r:embed="rId2"/>
                <a:stretch>
                  <a:fillRect l="-42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Title 1"/>
          <p:cNvSpPr txBox="1"/>
          <p:nvPr/>
        </p:nvSpPr>
        <p:spPr>
          <a:xfrm>
            <a:off x="603766" y="4135832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And we compute the first </a:t>
            </a:r>
            <a:r>
              <a:rPr lang="en-US" sz="2400" dirty="0" err="1"/>
              <a:t>Piola</a:t>
            </a:r>
            <a:r>
              <a:rPr lang="en-US" sz="2400" dirty="0"/>
              <a:t>-Kirchhoff stress as:</a:t>
            </a:r>
            <a:endParaRPr 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Title 1"/>
          <p:cNvSpPr txBox="1"/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Quick Summary (cont.)</a:t>
            </a:r>
            <a:endParaRPr lang="en-US" b="1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ele attr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 rotWithShape="1">
                <a:blip r:embed="rId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ele attr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 rotWithShape="1">
                <a:blip r:embed="rId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ele attr="{8D5D38E3-8507-034A-8C12-530AB069C5F6}"/>
                  </a:ext>
                </a:extLst>
              </p:cNvPr>
              <p:cNvSpPr txBox="1"/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svd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blipFill rotWithShape="1">
                <a:blip r:embed="rId3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  <a:blipFill rotWithShape="1">
                <a:blip r:embed="rId4"/>
                <a:stretch>
                  <a:fillRect l="-322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ele attr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  <a:blipFill rotWithShape="1"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Title 1"/>
          <p:cNvSpPr txBox="1"/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ele attr="{97D0A219-ABF0-2E4F-A8A9-7368A4CD0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Principal stretches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  <a:blipFill rotWithShape="1">
                <a:blip r:embed="rId7"/>
                <a:stretch>
                  <a:fillRect l="-255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/>
          <p:nvPr/>
        </p:nvSpPr>
        <p:spPr>
          <a:xfrm>
            <a:off x="1181659" y="370337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Second PK Stress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139316" y="395962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/>
          <p:nvPr/>
        </p:nvSpPr>
        <p:spPr>
          <a:xfrm>
            <a:off x="2238299" y="445469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39316" y="471093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Summary For the Day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64742" y="1632214"/>
            <a:ext cx="10715886" cy="490669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FEM uses the derivates of the strain energy function to obtain the force.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FVM uses the integral of the interface traction to obtain the force.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two approaches lead to the identical outcome, in two different formulations.  FVM is more implementation friendly.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Hyperelastic</a:t>
            </a:r>
            <a:r>
              <a:rPr lang="en-US" sz="2400" dirty="0">
                <a:latin typeface="+mj-lt"/>
              </a:rPr>
              <a:t> models define the strain energy function by principal stretches, i.e., the singular values of the deformation gradient.  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For isotropic materials, we can simply the stress through diagonalization.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/>
          <p:nvPr/>
        </p:nvSpPr>
        <p:spPr>
          <a:xfrm>
            <a:off x="1191790" y="5652690"/>
            <a:ext cx="9661557" cy="85267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Linear FEM Assumption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a nutshell, linear FEM assumes that for any point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400" dirty="0"/>
                  <a:t> in the reference triangle, its deformed correspondence is: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𝐅𝐗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Triangle 2"/>
          <p:cNvSpPr/>
          <p:nvPr/>
        </p:nvSpPr>
        <p:spPr>
          <a:xfrm>
            <a:off x="819086" y="277328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/>
          <p:cNvSpPr/>
          <p:nvPr/>
        </p:nvSpPr>
        <p:spPr>
          <a:xfrm rot="20202496">
            <a:off x="8409482" y="277328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48887" y="3819196"/>
            <a:ext cx="680936" cy="3647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445922" y="3535247"/>
            <a:ext cx="674058" cy="8378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ele attr="{D040EBFC-D77E-2842-8F59-A8711CAD0FE5}"/>
                  </a:ext>
                </a:extLst>
              </p:cNvPr>
              <p:cNvSpPr/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727442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ele attr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3149630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38536" y="268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311235" y="4103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120095" y="36914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ele attr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ele attr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ele attr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8810055" y="476680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0987058" y="381919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993933" y="24077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ele attr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ele attr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ele attr="{5A90E711-307C-424B-A26F-9BDA110252F7}"/>
                  </a:ext>
                </a:extLst>
              </p:cNvPr>
              <p:cNvSpPr txBox="1"/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ele attr="{6B8A9BC4-A01E-374E-8B2C-632C70DEEE75}"/>
                  </a:ext>
                </a:extLst>
              </p:cNvPr>
              <p:cNvSpPr txBox="1"/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ele attr="{3EE764B4-9037-C14E-85EF-B7AA17909EB3}"/>
                  </a:ext>
                </a:extLst>
              </p:cNvPr>
              <p:cNvSpPr/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9360800" y="42559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0103730" y="3375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ele attr="{3E9AA439-2003-F242-B11D-05C0D236AAE5}"/>
                  </a:ext>
                </a:extLst>
              </p:cNvPr>
              <p:cNvSpPr txBox="1"/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ele attr="{CEA519CA-220C-FD45-925F-7CDC4411B0F8}"/>
                  </a:ext>
                </a:extLst>
              </p:cNvPr>
              <p:cNvSpPr txBox="1"/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blipFill rotWithShape="1"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3824577" y="2725163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ele attr="{D2146916-D745-6943-8CC2-C1E5E532F436}"/>
                  </a:ext>
                </a:extLst>
              </p:cNvPr>
              <p:cNvSpPr txBox="1"/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blipFill rotWithShape="1"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832200" y="4950089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US" dirty="0">
              <a:latin typeface="+mj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289341" y="4950089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US" dirty="0">
              <a:latin typeface="+mj-lt"/>
            </a:endParaRPr>
          </a:p>
        </p:txBody>
      </p:sp>
      <p:sp>
        <p:nvSpPr>
          <p:cNvPr id="54" name="Title 1"/>
          <p:cNvSpPr txBox="1"/>
          <p:nvPr/>
        </p:nvSpPr>
        <p:spPr>
          <a:xfrm>
            <a:off x="5107399" y="3703930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matrix</a:t>
            </a:r>
            <a:endParaRPr lang="en-US" sz="1800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939579" y="3448378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59241" y="3443333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33401" y="313469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53063" y="276832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 txBox="1"/>
          <p:nvPr/>
        </p:nvSpPr>
        <p:spPr>
          <a:xfrm>
            <a:off x="5295541" y="2369325"/>
            <a:ext cx="292772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translational vector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ele attr="{27B16075-27B6-6D47-8CA5-9920493A6CA1}"/>
                  </a:ext>
                </a:extLst>
              </p:cNvPr>
              <p:cNvSpPr/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CN" sz="2000" dirty="0">
                    <a:latin typeface="+mj-lt"/>
                  </a:rPr>
                  <a:t>, known as deformation gradient</a:t>
                </a:r>
              </a:p>
            </p:txBody>
          </p:sp>
        </mc:Choice>
        <mc:Fallback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  <a:blipFill rotWithShape="1">
                <a:blip r:embed="rId15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ele attr="{41437648-71F2-5748-BF07-6D65C7F0D908}"/>
                  </a:ext>
                </a:extLst>
              </p:cNvPr>
              <p:cNvSpPr/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For any vector between two points, we can use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to convert it from reference to deformed: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</m:oMath>
                </a14:m>
                <a:r>
                  <a:rPr lang="en-CN" sz="20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  <a:blipFill rotWithShape="1">
                <a:blip r:embed="rId16"/>
                <a:stretch>
                  <a:fillRect l="-133" t="-5263" r="-26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Deformation Gradient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Therefore, we can calculate the deformation gradient by edge vectors. </a:t>
            </a:r>
            <a:endParaRPr lang="en-US" sz="2400" dirty="0"/>
          </a:p>
        </p:txBody>
      </p:sp>
      <p:sp>
        <p:nvSpPr>
          <p:cNvPr id="3" name="Triangle 2"/>
          <p:cNvSpPr/>
          <p:nvPr/>
        </p:nvSpPr>
        <p:spPr>
          <a:xfrm>
            <a:off x="814735" y="261506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/>
          <p:cNvSpPr/>
          <p:nvPr/>
        </p:nvSpPr>
        <p:spPr>
          <a:xfrm rot="20202496">
            <a:off x="8405131" y="261506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endCxn id="33" idx="3"/>
          </p:cNvCxnSpPr>
          <p:nvPr/>
        </p:nvCxnSpPr>
        <p:spPr>
          <a:xfrm flipV="1">
            <a:off x="848359" y="2679867"/>
            <a:ext cx="1112668" cy="1583302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23091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ele attr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3145279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34185" y="25234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ele attr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ele attr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ele attr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10982707" y="36609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989582" y="2249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ele attr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ele attr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>
            <a:off x="906379" y="4307454"/>
            <a:ext cx="2238900" cy="684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Arrow 63"/>
          <p:cNvSpPr/>
          <p:nvPr/>
        </p:nvSpPr>
        <p:spPr>
          <a:xfrm>
            <a:off x="3808923" y="2015414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87D7142D-C5F4-5345-BF9B-AD4B69E47B7C}"/>
                  </a:ext>
                </a:extLst>
              </p:cNvPr>
              <p:cNvSpPr txBox="1"/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 flipV="1">
            <a:off x="8894683" y="2436373"/>
            <a:ext cx="1162479" cy="220830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8988992" y="3785980"/>
            <a:ext cx="1993715" cy="87978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805704" y="46085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ele attr="{9BDA1FD6-3DAD-0D48-A7C4-E564059D84C3}"/>
                  </a:ext>
                </a:extLst>
              </p:cNvPr>
              <p:cNvSpPr txBox="1"/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ele attr="{3B872B6F-9E93-2544-8AF1-F48FB83C0C90}"/>
                  </a:ext>
                </a:extLst>
              </p:cNvPr>
              <p:cNvSpPr txBox="1"/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0" name="Left Brace 9"/>
          <p:cNvSpPr/>
          <p:nvPr/>
        </p:nvSpPr>
        <p:spPr>
          <a:xfrm>
            <a:off x="5187672" y="3213457"/>
            <a:ext cx="153872" cy="57348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ele attr="{BBB11938-65C7-CA4D-839B-4407F5DA9D4E}"/>
                  </a:ext>
                </a:extLst>
              </p:cNvPr>
              <p:cNvSpPr txBox="1"/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81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ele attr="{6248E4DE-006A-C54E-93FF-AABD7C9A5508}"/>
                  </a:ext>
                </a:extLst>
              </p:cNvPr>
              <p:cNvSpPr txBox="1"/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blipFill rotWithShape="1"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5400000">
            <a:off x="5858530" y="3510547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ight Arrow 72"/>
          <p:cNvSpPr/>
          <p:nvPr/>
        </p:nvSpPr>
        <p:spPr>
          <a:xfrm rot="5400000">
            <a:off x="5861047" y="4297466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itle 1">
                <a:extLst>
                  <a:ext uri="{FF2B5EF4-FFF2-40B4-BE49-F238E27FC236}">
                    <ele attr="{9573D281-C2A0-3943-A8F7-569C055DAC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Problem: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CN" sz="2400" dirty="0"/>
                  <a:t> is related to deformation, but it contains rotation.</a:t>
                </a:r>
              </a:p>
            </p:txBody>
          </p:sp>
        </mc:Choice>
        <mc:Fallback>
          <p:sp>
            <p:nvSpPr>
              <p:cNvPr id="7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  <a:blipFill rotWithShape="1">
                <a:blip r:embed="rId12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839744" y="4776878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US" dirty="0">
              <a:latin typeface="+mj-l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296885" y="4776878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/>
          <p:nvPr/>
        </p:nvSpPr>
        <p:spPr>
          <a:xfrm>
            <a:off x="809782" y="3902306"/>
            <a:ext cx="10544011" cy="77997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Green Strain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Ideally, we need a tensor to describe shape deformation only.  Recall that SVD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𝐔𝐃𝐕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, where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CN" sz="2400" dirty="0"/>
                  <a:t> are relevant to deformation.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5" name="Parallelogram 34"/>
          <p:cNvSpPr/>
          <p:nvPr/>
        </p:nvSpPr>
        <p:spPr>
          <a:xfrm rot="18413819">
            <a:off x="6931330" y="251027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64741" y="256115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8913754">
            <a:off x="4001363" y="256705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4391595" y="198646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513253" y="297639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260741" y="19731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72239" y="29630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549676" y="19864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661174" y="29763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20233961">
            <a:off x="10058153" y="249693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0676499" y="197312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787997" y="296305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Arrow 56"/>
          <p:cNvSpPr/>
          <p:nvPr/>
        </p:nvSpPr>
        <p:spPr>
          <a:xfrm>
            <a:off x="2321263" y="252151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46BE323A-91CA-4B45-959C-52349D9A0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1653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>
            <a:off x="8587163" y="250817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itle 1">
                <a:extLst>
                  <a:ext uri="{FF2B5EF4-FFF2-40B4-BE49-F238E27FC236}">
                    <ele attr="{B1BA8738-7DEE-4240-9156-B2A90F9D9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6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  <a:blipFill rotWithShape="1">
                <a:blip r:embed="rId3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1" name="Right Arrow 60"/>
          <p:cNvSpPr/>
          <p:nvPr/>
        </p:nvSpPr>
        <p:spPr>
          <a:xfrm>
            <a:off x="5465837" y="252151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itle 1">
                <a:extLst>
                  <a:ext uri="{FF2B5EF4-FFF2-40B4-BE49-F238E27FC236}">
                    <ele attr="{6A4BC2D0-DA86-6E40-B728-3BA770D480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>
          <p:sp>
            <p:nvSpPr>
              <p:cNvPr id="6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119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711735" y="2403026"/>
            <a:ext cx="1094873" cy="11200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84242" y="2391236"/>
            <a:ext cx="1136144" cy="114961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54498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391595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812579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549676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itle 1">
                <a:extLst>
                  <a:ext uri="{FF2B5EF4-FFF2-40B4-BE49-F238E27FC236}">
                    <ele attr="{1DEE9141-08CB-2D4E-958C-222A09BD16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So we get rid of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/>
                  <a:t> as: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Green strain</a:t>
                </a:r>
                <a:r>
                  <a:rPr lang="en-CN" sz="2400" dirty="0"/>
                  <a:t>.</a:t>
                </a:r>
              </a:p>
            </p:txBody>
          </p:sp>
        </mc:Choice>
        <mc:Fallback>
          <p:sp>
            <p:nvSpPr>
              <p:cNvPr id="8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  <a:blipFill rotWithShape="1">
                <a:blip r:embed="rId5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ontent Placeholder 2">
                <a:extLst>
                  <a:ext uri="{FF2B5EF4-FFF2-40B4-BE49-F238E27FC236}">
                    <ele attr="{F5ACCDE6-ABFC-D44D-9B1C-1AB6741023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+mj-lt"/>
                  </a:rPr>
                  <a:t>If no deformation, 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>
                    <a:latin typeface="+mj-lt"/>
                  </a:rPr>
                  <a:t>; if deformation increases,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 increases.</a:t>
                </a:r>
              </a:p>
              <a:p>
                <a:r>
                  <a:rPr lang="en-US" sz="2000" dirty="0">
                    <a:latin typeface="+mj-lt"/>
                  </a:rPr>
                  <a:t>Three deformation modes: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sz="2000" dirty="0">
                    <a:latin typeface="+mj-lt"/>
                  </a:rPr>
                  <a:t> is rotation invariant: if additional rotation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sz="2000" dirty="0">
                    <a:latin typeface="+mj-lt"/>
                  </a:rPr>
                  <a:t>, then deformation gradient is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000" dirty="0">
                    <a:latin typeface="+mj-lt"/>
                  </a:rPr>
                  <a:t> but green strain is the same: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8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  <a:blipFill rotWithShape="1">
                <a:blip r:embed="rId6"/>
                <a:stretch>
                  <a:fillRect l="-473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/>
        </p:nvSpPr>
        <p:spPr>
          <a:xfrm>
            <a:off x="4755094" y="3619494"/>
            <a:ext cx="5701674" cy="91496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Strain Energy Density Function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 the the green strain describing deformation. We consider the energy density per reference area as: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4" name="Triangle 33"/>
          <p:cNvSpPr/>
          <p:nvPr/>
        </p:nvSpPr>
        <p:spPr>
          <a:xfrm>
            <a:off x="95028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5864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ele attr="{32C3E1DA-90A0-5946-9868-88B1691F173C}"/>
                  </a:ext>
                </a:extLst>
              </p:cNvPr>
              <p:cNvSpPr txBox="1"/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328082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06973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ele attr="{1977BCE7-FC37-0346-9573-272428A02AEC}"/>
                  </a:ext>
                </a:extLst>
              </p:cNvPr>
              <p:cNvSpPr txBox="1"/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ele attr="{3E19A0CA-4E85-1746-8F9C-6D3C4B89051E}"/>
                  </a:ext>
                </a:extLst>
              </p:cNvPr>
              <p:cNvSpPr txBox="1"/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EF7A40E1-741E-4343-BF52-747C3F6CCDE7}"/>
                  </a:ext>
                </a:extLst>
              </p:cNvPr>
              <p:cNvSpPr txBox="1"/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blipFill rotWithShape="1">
                <a:blip r:embed="rId5"/>
                <a:stretch>
                  <a:fillRect t="-384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045629" y="2015566"/>
            <a:ext cx="1770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energy: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ele attr="{C90E9C79-D3CD-6E44-BF27-DB3581D57903}"/>
                  </a:ext>
                </a:extLst>
              </p:cNvPr>
              <p:cNvSpPr/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  <a:blipFill rotWithShape="1">
                <a:blip r:embed="rId6"/>
                <a:stretch>
                  <a:fillRect l="-10286" t="-133333" b="-18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6" name="Rounded Rectangle 65"/>
          <p:cNvSpPr/>
          <p:nvPr/>
        </p:nvSpPr>
        <p:spPr>
          <a:xfrm>
            <a:off x="8060539" y="2468007"/>
            <a:ext cx="1489862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itle 1"/>
          <p:cNvSpPr txBox="1"/>
          <p:nvPr/>
        </p:nvSpPr>
        <p:spPr>
          <a:xfrm>
            <a:off x="8207930" y="2006622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</a:t>
            </a:r>
            <a:r>
              <a:rPr lang="en-US" sz="1800" dirty="0">
                <a:solidFill>
                  <a:schemeClr val="accent2"/>
                </a:solidFill>
              </a:rPr>
              <a:t>onstant within the triangle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057416" y="3138280"/>
            <a:ext cx="5148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The Saint </a:t>
            </a:r>
            <a:r>
              <a:rPr lang="en-US" sz="2400" dirty="0" err="1">
                <a:latin typeface="+mj-lt"/>
              </a:rPr>
              <a:t>Venant</a:t>
            </a:r>
            <a:r>
              <a:rPr lang="en-US" sz="2400" dirty="0">
                <a:latin typeface="+mj-lt"/>
              </a:rPr>
              <a:t>-Kirchhoff Model (</a:t>
            </a:r>
            <a:r>
              <a:rPr lang="en-US" sz="2400" dirty="0" err="1">
                <a:latin typeface="+mj-lt"/>
              </a:rPr>
              <a:t>StVK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04E70FE1-2AB7-4F4B-901B-2E43C3E52C77}"/>
                  </a:ext>
                </a:extLst>
              </p:cNvPr>
              <p:cNvSpPr/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  <a:blipFill rotWithShape="1"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ele attr="{3F18AEC5-425D-9142-9F4D-E83DF51AB47C}"/>
                  </a:ext>
                </a:extLst>
              </p:cNvPr>
              <p:cNvSpPr/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N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N" dirty="0">
                    <a:latin typeface="+mj-lt"/>
                  </a:rPr>
                  <a:t> are Lam</a:t>
                </a:r>
                <a:r>
                  <a:rPr lang="en-US" dirty="0" err="1">
                    <a:latin typeface="+mj-lt"/>
                  </a:rPr>
                  <a:t>é</a:t>
                </a:r>
                <a:r>
                  <a:rPr lang="en-CN" dirty="0">
                    <a:latin typeface="+mj-lt"/>
                  </a:rPr>
                  <a:t> parameters.</a:t>
                </a: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ele attr="{83C6ACD2-EA55-0442-8E21-A70033845054}"/>
                  </a:ext>
                </a:extLst>
              </p:cNvPr>
              <p:cNvSpPr/>
              <p:nvPr/>
            </p:nvSpPr>
            <p:spPr>
              <a:xfrm>
                <a:off x="1341198" y="4906081"/>
                <a:ext cx="8017964" cy="127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den>
                          </m:f>
                        </m:e>
                      </m:box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box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98" y="4906081"/>
                <a:ext cx="8017964" cy="127913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1" name="Rounded Rectangle 70"/>
          <p:cNvSpPr/>
          <p:nvPr/>
        </p:nvSpPr>
        <p:spPr>
          <a:xfrm>
            <a:off x="9025774" y="5317553"/>
            <a:ext cx="250306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1"/>
          <p:cNvSpPr txBox="1"/>
          <p:nvPr/>
        </p:nvSpPr>
        <p:spPr>
          <a:xfrm>
            <a:off x="8207930" y="5832520"/>
            <a:ext cx="360770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Second </a:t>
            </a:r>
            <a:r>
              <a:rPr lang="en-US" sz="1800" dirty="0" err="1">
                <a:solidFill>
                  <a:schemeClr val="accent2"/>
                </a:solidFill>
              </a:rPr>
              <a:t>Piola</a:t>
            </a:r>
            <a:r>
              <a:rPr lang="en-US" sz="1800" dirty="0">
                <a:solidFill>
                  <a:schemeClr val="accent2"/>
                </a:solidFill>
              </a:rPr>
              <a:t>-Kirchhoff tress tensor, </a:t>
            </a:r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accent2"/>
                </a:solidFill>
              </a:rPr>
              <a:t>something about force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 txBox="1"/>
          <p:nvPr/>
        </p:nvSpPr>
        <p:spPr>
          <a:xfrm>
            <a:off x="8134960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46" name="Title 1"/>
          <p:cNvSpPr txBox="1"/>
          <p:nvPr/>
        </p:nvSpPr>
        <p:spPr>
          <a:xfrm>
            <a:off x="9649816" y="2985377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44" name="Title 1"/>
          <p:cNvSpPr txBox="1"/>
          <p:nvPr/>
        </p:nvSpPr>
        <p:spPr>
          <a:xfrm>
            <a:off x="6788235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602" y="8313"/>
            <a:ext cx="10515600" cy="1325563"/>
          </a:xfrm>
        </p:spPr>
        <p:txBody>
          <a:bodyPr/>
          <a:lstStyle/>
          <a:p>
            <a:r>
              <a:rPr lang="en-US" b="1" dirty="0"/>
              <a:t>Forces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9" name="Title 1"/>
          <p:cNvSpPr txBox="1"/>
          <p:nvPr/>
        </p:nvSpPr>
        <p:spPr>
          <a:xfrm>
            <a:off x="1507380" y="221950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Given everything we have, we can now calculate the forces.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ele attr="{83C6ACD2-EA55-0442-8E21-A70033845054}"/>
                  </a:ext>
                </a:extLst>
              </p:cNvPr>
              <p:cNvSpPr/>
              <p:nvPr/>
            </p:nvSpPr>
            <p:spPr>
              <a:xfrm>
                <a:off x="1775875" y="2946680"/>
                <a:ext cx="3533724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875" y="2946680"/>
                <a:ext cx="3533724" cy="796757"/>
              </a:xfrm>
              <a:prstGeom prst="rect">
                <a:avLst/>
              </a:prstGeom>
              <a:blipFill rotWithShape="1">
                <a:blip r:embed="rId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1" name="Rounded Rectangle 70"/>
          <p:cNvSpPr/>
          <p:nvPr/>
        </p:nvSpPr>
        <p:spPr>
          <a:xfrm>
            <a:off x="624496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1"/>
          <p:cNvSpPr txBox="1"/>
          <p:nvPr/>
        </p:nvSpPr>
        <p:spPr>
          <a:xfrm>
            <a:off x="8783002" y="3661772"/>
            <a:ext cx="178771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As in stress</a:t>
            </a:r>
            <a:endParaRPr lang="en-US" sz="18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ele attr="{832A4529-D8EB-F74D-83BC-EDE65B434E43}"/>
                  </a:ext>
                </a:extLst>
              </p:cNvPr>
              <p:cNvSpPr/>
              <p:nvPr/>
            </p:nvSpPr>
            <p:spPr>
              <a:xfrm>
                <a:off x="5063619" y="2946679"/>
                <a:ext cx="5518370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den>
                              </m:f>
                              <m:box>
                                <m:box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19" y="2946679"/>
                <a:ext cx="5518370" cy="796757"/>
              </a:xfrm>
              <a:prstGeom prst="rect">
                <a:avLst/>
              </a:prstGeom>
              <a:blipFill rotWithShape="1"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759496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11327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/>
          <p:nvPr/>
        </p:nvSpPr>
        <p:spPr>
          <a:xfrm>
            <a:off x="401783" y="4094138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8" name="Title 1"/>
          <p:cNvSpPr txBox="1"/>
          <p:nvPr/>
        </p:nvSpPr>
        <p:spPr>
          <a:xfrm>
            <a:off x="617917" y="929889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that,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ele attr="{24E8AE4A-4090-954C-A7C3-032928D266E9}"/>
                  </a:ext>
                </a:extLst>
              </p:cNvPr>
              <p:cNvSpPr txBox="1"/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blipFill rotWithShape="1">
                <a:blip r:embed="rId1"/>
                <a:stretch>
                  <a:fillRect l="-1001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1" name="Rounded Rectangle 30"/>
          <p:cNvSpPr/>
          <p:nvPr/>
        </p:nvSpPr>
        <p:spPr>
          <a:xfrm>
            <a:off x="2698756" y="1678177"/>
            <a:ext cx="1364216" cy="40693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575231" y="1569976"/>
            <a:ext cx="763581" cy="64417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 txBox="1"/>
          <p:nvPr/>
        </p:nvSpPr>
        <p:spPr>
          <a:xfrm>
            <a:off x="617917" y="196385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By definition,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ele attr="{170E0B87-E451-824B-8594-6DCF9C7EAE0F}"/>
                  </a:ext>
                </a:extLst>
              </p:cNvPr>
              <p:cNvSpPr txBox="1"/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blipFill rotWithShape="1">
                <a:blip r:embed="rId2"/>
                <a:stretch>
                  <a:fillRect t="-1163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6" name="Title 1"/>
          <p:cNvSpPr txBox="1"/>
          <p:nvPr/>
        </p:nvSpPr>
        <p:spPr>
          <a:xfrm>
            <a:off x="617917" y="3249670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ele attr="{0D7F427E-E1A6-1E44-8D4E-20B7B368E830}"/>
                  </a:ext>
                </a:extLst>
              </p:cNvPr>
              <p:cNvSpPr/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  <a:blipFill rotWithShape="1"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ele attr="{A4501B58-A83B-554E-991B-39327E291088}"/>
                  </a:ext>
                </a:extLst>
              </p:cNvPr>
              <p:cNvSpPr/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  <a:blipFill rotWithShape="1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ele attr="{FC368330-2815-4F47-BC68-F8D3B0257E34}"/>
                  </a:ext>
                </a:extLst>
              </p:cNvPr>
              <p:cNvSpPr/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4" name="Title 1"/>
          <p:cNvSpPr txBox="1"/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Forces</a:t>
            </a:r>
            <a:endParaRPr lang="en-US" b="1" dirty="0"/>
          </a:p>
        </p:txBody>
      </p:sp>
      <p:sp>
        <p:nvSpPr>
          <p:cNvPr id="38" name="Title 1"/>
          <p:cNvSpPr txBox="1"/>
          <p:nvPr/>
        </p:nvSpPr>
        <p:spPr>
          <a:xfrm>
            <a:off x="401782" y="5093027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ele attr="{3149EF88-F976-7B44-ADAF-573AE6909526}"/>
                  </a:ext>
                </a:extLst>
              </p:cNvPr>
              <p:cNvSpPr/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  <a:blipFill rotWithShape="1">
                <a:blip r:embed="rId6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ele attr="{10ED4E51-A6F5-364A-91C2-0195D5E09639}"/>
                  </a:ext>
                </a:extLst>
              </p:cNvPr>
              <p:cNvSpPr/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  <a:blipFill rotWithShape="1">
                <a:blip r:embed="rId7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ele attr="{F6C54D6B-A866-264D-82EA-CB9F995BA956}"/>
                  </a:ext>
                </a:extLst>
              </p:cNvPr>
              <p:cNvSpPr/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3946</Words>
  <Application>WPS 演示</Application>
  <PresentationFormat>Widescreen</PresentationFormat>
  <Paragraphs>720</Paragraphs>
  <Slides>38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等线</vt:lpstr>
      <vt:lpstr>Office Theme</vt:lpstr>
      <vt:lpstr>GAMES103: Intro to Physics-Based Animation</vt:lpstr>
      <vt:lpstr>Topics for the Day</vt:lpstr>
      <vt:lpstr>Linear Finite Element Method</vt:lpstr>
      <vt:lpstr>The Linear FEM Assumption</vt:lpstr>
      <vt:lpstr>Deformation Gradient</vt:lpstr>
      <vt:lpstr>Green Strain</vt:lpstr>
      <vt:lpstr>Strain Energy Density Function</vt:lpstr>
      <vt:lpstr>Forces</vt:lpstr>
      <vt:lpstr>PowerPoint 演示文稿</vt:lpstr>
      <vt:lpstr>PowerPoint 演示文稿</vt:lpstr>
      <vt:lpstr>Implementations</vt:lpstr>
      <vt:lpstr>Finite Volume Method</vt:lpstr>
      <vt:lpstr>Traction and Stress</vt:lpstr>
      <vt:lpstr>The Finite Volume Method</vt:lpstr>
      <vt:lpstr>The Finite Volume Method</vt:lpstr>
      <vt:lpstr>This stress is not that stress</vt:lpstr>
      <vt:lpstr>Different Stresses</vt:lpstr>
      <vt:lpstr>Area Weighted Normals</vt:lpstr>
      <vt:lpstr>Different Stresses</vt:lpstr>
      <vt:lpstr>The Finite Volume Method</vt:lpstr>
      <vt:lpstr>The Finite Volume Method</vt:lpstr>
      <vt:lpstr>Therefore,</vt:lpstr>
      <vt:lpstr>A Quick Summary (cont.)</vt:lpstr>
      <vt:lpstr>After-Class Reading</vt:lpstr>
      <vt:lpstr>After-Class Reading (Optional)</vt:lpstr>
      <vt:lpstr>Hyperelastic Models</vt:lpstr>
      <vt:lpstr>First Piola–Kirchhoff stress </vt:lpstr>
      <vt:lpstr>Rotation-Invariance</vt:lpstr>
      <vt:lpstr>Isotropic Materials</vt:lpstr>
      <vt:lpstr>Isotropic Materials</vt:lpstr>
      <vt:lpstr>Isotropic Models</vt:lpstr>
      <vt:lpstr>The Limitation of StVK</vt:lpstr>
      <vt:lpstr>PowerPoint 演示文稿</vt:lpstr>
      <vt:lpstr>Poisson Effects</vt:lpstr>
      <vt:lpstr>Model Behaviors</vt:lpstr>
      <vt:lpstr>Isotropic Materials</vt:lpstr>
      <vt:lpstr>A Quick Summary (cont.)</vt:lpstr>
      <vt:lpstr>A Summary For the Day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张泰源</cp:lastModifiedBy>
  <cp:revision>311</cp:revision>
  <dcterms:created xsi:type="dcterms:W3CDTF">2021-10-05T05:44:00Z</dcterms:created>
  <dcterms:modified xsi:type="dcterms:W3CDTF">2021-12-28T13:19:26Z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